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253" r:id="rId1"/>
  </p:sldMasterIdLst>
  <p:notesMasterIdLst>
    <p:notesMasterId r:id="rId41"/>
  </p:notesMasterIdLst>
  <p:handoutMasterIdLst>
    <p:handoutMasterId r:id="rId42"/>
  </p:handoutMasterIdLst>
  <p:sldIdLst>
    <p:sldId id="256" r:id="rId2"/>
    <p:sldId id="717" r:id="rId3"/>
    <p:sldId id="277" r:id="rId4"/>
    <p:sldId id="279" r:id="rId5"/>
    <p:sldId id="415" r:id="rId6"/>
    <p:sldId id="278" r:id="rId7"/>
    <p:sldId id="280" r:id="rId8"/>
    <p:sldId id="283" r:id="rId9"/>
    <p:sldId id="721" r:id="rId10"/>
    <p:sldId id="723" r:id="rId11"/>
    <p:sldId id="724" r:id="rId12"/>
    <p:sldId id="281" r:id="rId13"/>
    <p:sldId id="727" r:id="rId14"/>
    <p:sldId id="272" r:id="rId15"/>
    <p:sldId id="273" r:id="rId16"/>
    <p:sldId id="274" r:id="rId17"/>
    <p:sldId id="275" r:id="rId18"/>
    <p:sldId id="284" r:id="rId19"/>
    <p:sldId id="426" r:id="rId20"/>
    <p:sldId id="579" r:id="rId21"/>
    <p:sldId id="580" r:id="rId22"/>
    <p:sldId id="581" r:id="rId23"/>
    <p:sldId id="584" r:id="rId24"/>
    <p:sldId id="585" r:id="rId25"/>
    <p:sldId id="586" r:id="rId26"/>
    <p:sldId id="587" r:id="rId27"/>
    <p:sldId id="588" r:id="rId28"/>
    <p:sldId id="582" r:id="rId29"/>
    <p:sldId id="590" r:id="rId30"/>
    <p:sldId id="591" r:id="rId31"/>
    <p:sldId id="292" r:id="rId32"/>
    <p:sldId id="592" r:id="rId33"/>
    <p:sldId id="594" r:id="rId34"/>
    <p:sldId id="593" r:id="rId35"/>
    <p:sldId id="725" r:id="rId36"/>
    <p:sldId id="719" r:id="rId37"/>
    <p:sldId id="728" r:id="rId38"/>
    <p:sldId id="722" r:id="rId39"/>
    <p:sldId id="726" r:id="rId4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5pPr>
    <a:lvl6pPr marL="2286000" algn="l" defTabSz="457200" rtl="0" eaLnBrk="1" latinLnBrk="0" hangingPunct="1"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6pPr>
    <a:lvl7pPr marL="2743200" algn="l" defTabSz="457200" rtl="0" eaLnBrk="1" latinLnBrk="0" hangingPunct="1"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7pPr>
    <a:lvl8pPr marL="3200400" algn="l" defTabSz="457200" rtl="0" eaLnBrk="1" latinLnBrk="0" hangingPunct="1"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8pPr>
    <a:lvl9pPr marL="3657600" algn="l" defTabSz="457200" rtl="0" eaLnBrk="1" latinLnBrk="0" hangingPunct="1">
      <a:defRPr sz="2400" kern="1200">
        <a:solidFill>
          <a:schemeClr val="bg2"/>
        </a:solidFill>
        <a:latin typeface="Times New Roman" pitchFamily="-105" charset="0"/>
        <a:ea typeface="ＭＳ Ｐゴシック" pitchFamily="-105" charset="-128"/>
        <a:cs typeface="ＭＳ Ｐゴシック" pitchFamily="-105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2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3300"/>
    <a:srgbClr val="CC6600"/>
    <a:srgbClr val="99CCFF"/>
    <a:srgbClr val="FFFF99"/>
    <a:srgbClr val="FFFFFF"/>
    <a:srgbClr val="66FF33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5" autoAdjust="0"/>
    <p:restoredTop sz="59181" autoAdjust="0"/>
  </p:normalViewPr>
  <p:slideViewPr>
    <p:cSldViewPr snapToGrid="0">
      <p:cViewPr varScale="1">
        <p:scale>
          <a:sx n="48" d="100"/>
          <a:sy n="48" d="100"/>
        </p:scale>
        <p:origin x="1568" y="3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48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984"/>
    </p:cViewPr>
  </p:sorterViewPr>
  <p:notesViewPr>
    <p:cSldViewPr snapToGrid="0">
      <p:cViewPr varScale="1">
        <p:scale>
          <a:sx n="37" d="100"/>
          <a:sy n="37" d="100"/>
        </p:scale>
        <p:origin x="-1578" y="-90"/>
      </p:cViewPr>
      <p:guideLst>
        <p:guide orient="horz" pos="3222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1975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t" anchorCtr="0" compatLnSpc="1">
            <a:prstTxWarp prst="textNoShape">
              <a:avLst/>
            </a:prstTxWarp>
          </a:bodyPr>
          <a:lstStyle>
            <a:lvl1pPr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57650" y="0"/>
            <a:ext cx="30226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t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42488"/>
            <a:ext cx="310197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b" anchorCtr="0" compatLnSpc="1">
            <a:prstTxWarp prst="textNoShape">
              <a:avLst/>
            </a:prstTxWarp>
          </a:bodyPr>
          <a:lstStyle>
            <a:lvl1pPr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57650" y="9742488"/>
            <a:ext cx="302260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b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5FD93F3-05E5-214B-861D-9C6DCF880F9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39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1975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t" anchorCtr="0" compatLnSpc="1">
            <a:prstTxWarp prst="textNoShape">
              <a:avLst/>
            </a:prstTxWarp>
          </a:bodyPr>
          <a:lstStyle>
            <a:lvl1pPr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7650" y="0"/>
            <a:ext cx="30226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t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6313" y="785813"/>
            <a:ext cx="5130800" cy="3848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4088" y="4870450"/>
            <a:ext cx="517207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2488"/>
            <a:ext cx="310197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b" anchorCtr="0" compatLnSpc="1">
            <a:prstTxWarp prst="textNoShape">
              <a:avLst/>
            </a:prstTxWarp>
          </a:bodyPr>
          <a:lstStyle>
            <a:lvl1pPr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7650" y="9742488"/>
            <a:ext cx="302260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390" tIns="47695" rIns="95390" bIns="47695" numCol="1" anchor="b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BFC9BBD-7313-7C4E-B3BA-4F60DE7DB0A2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52916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A54CC8-B8E3-664D-9E2B-F9825982A42F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_tradnl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https://www.alibabacloud.com/help/en/elastic-compute-service/latest/ecs-bare-metal-instance-types-overview</a:t>
            </a:r>
            <a:endParaRPr lang="es-ES_tradnl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5EBA5B-2979-1B4F-A50D-4385527903BC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12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Añade un tercer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nivel de red de altas prestaciones</a:t>
            </a:r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5EBA5B-2979-1B4F-A50D-4385527903BC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13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9622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6E7F06-6BA5-5049-8AFF-E5F17F40C425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14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95DA6-9CC6-5246-9CD1-4187EE2ED997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15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89A60E-FB47-A646-B52A-D1ED327F6433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16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5D7C7-AAEA-CC42-8ECB-96F7734B2158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17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6BECF0-1BD3-AB44-A6C9-A49489A6FDE7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18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4D10C1-DE8E-324F-8922-3B5C815FC4E0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19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63F5C8-5488-2D4E-ADB5-85FCD4953D91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20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3BAC59-AA48-464D-BA34-4F2CF3BBB8F5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21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Open/</a:t>
            </a:r>
            <a:r>
              <a:rPr lang="es-ES" dirty="0" err="1" smtClean="0"/>
              <a:t>Close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err="1" smtClean="0">
                <a:sym typeface="Wingdings" panose="05000000000000000000" pitchFamily="2" charset="2"/>
              </a:rPr>
              <a:t>All</a:t>
            </a:r>
            <a:r>
              <a:rPr lang="es-ES" dirty="0" smtClean="0">
                <a:sym typeface="Wingdings" panose="05000000000000000000" pitchFamily="2" charset="2"/>
              </a:rPr>
              <a:t> (</a:t>
            </a:r>
            <a:r>
              <a:rPr lang="es-ES" dirty="0" err="1" smtClean="0">
                <a:sym typeface="Wingdings" panose="05000000000000000000" pitchFamily="2" charset="2"/>
              </a:rPr>
              <a:t>or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several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nodes</a:t>
            </a:r>
            <a:r>
              <a:rPr lang="es-ES" dirty="0" smtClean="0">
                <a:sym typeface="Wingdings" panose="05000000000000000000" pitchFamily="2" charset="2"/>
              </a:rPr>
              <a:t> accesible) vs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one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or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just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few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nodes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acting</a:t>
            </a:r>
            <a:r>
              <a:rPr lang="es-ES" baseline="0" dirty="0" smtClean="0">
                <a:sym typeface="Wingdings" panose="05000000000000000000" pitchFamily="2" charset="2"/>
              </a:rPr>
              <a:t> as </a:t>
            </a:r>
            <a:r>
              <a:rPr lang="es-ES" baseline="0" dirty="0" err="1" smtClean="0">
                <a:sym typeface="Wingdings" panose="05000000000000000000" pitchFamily="2" charset="2"/>
              </a:rPr>
              <a:t>front-end</a:t>
            </a:r>
            <a:r>
              <a:rPr lang="es-ES" baseline="0" dirty="0" smtClean="0">
                <a:sym typeface="Wingdings" panose="05000000000000000000" pitchFamily="2" charset="2"/>
              </a:rPr>
              <a:t> (</a:t>
            </a:r>
            <a:r>
              <a:rPr lang="es-ES" baseline="0" dirty="0" err="1" smtClean="0">
                <a:sym typeface="Wingdings" panose="05000000000000000000" pitchFamily="2" charset="2"/>
              </a:rPr>
              <a:t>security</a:t>
            </a:r>
            <a:r>
              <a:rPr lang="es-ES" baseline="0" dirty="0" smtClean="0">
                <a:sym typeface="Wingdings" panose="05000000000000000000" pitchFamily="2" charset="2"/>
              </a:rPr>
              <a:t> vs </a:t>
            </a:r>
            <a:r>
              <a:rPr lang="es-ES" baseline="0" dirty="0" err="1" smtClean="0">
                <a:sym typeface="Wingdings" panose="05000000000000000000" pitchFamily="2" charset="2"/>
              </a:rPr>
              <a:t>flexibility</a:t>
            </a:r>
            <a:r>
              <a:rPr lang="es-ES" baseline="0" dirty="0" smtClean="0">
                <a:sym typeface="Wingdings" panose="05000000000000000000" pitchFamily="2" charset="2"/>
              </a:rPr>
              <a:t>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FC9BBD-7313-7C4E-B3BA-4F60DE7DB0A2}" type="slidenum">
              <a:rPr lang="es-ES_tradnl" smtClean="0"/>
              <a:pPr>
                <a:defRPr/>
              </a:pPr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3768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560C65-F64F-7041-97BF-5D6B02F47E76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22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- Regletas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de enchufes con unas especificaciones eléctricas determinadas para poder suministrar energía a una gran cantidad de equipos</a:t>
            </a:r>
          </a:p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- Se pueden configurar de forma remota</a:t>
            </a:r>
          </a:p>
          <a:p>
            <a:pPr marL="171450" indent="-171450">
              <a:buFontTx/>
              <a:buChar char="-"/>
            </a:pP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Proporcionan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medidas de consumo y eficiencia </a:t>
            </a:r>
            <a:r>
              <a:rPr lang="es-ES" baseline="0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enérgetica</a:t>
            </a:r>
            <a:endParaRPr lang="es-ES" baseline="0" dirty="0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171450" indent="-171450">
              <a:buFontTx/>
              <a:buChar char="-"/>
            </a:pP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Se conectan en cascada (Daisy-</a:t>
            </a:r>
            <a:r>
              <a:rPr lang="es-ES" baseline="0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chain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) normalmente de forma tolerante a fallos (ring)</a:t>
            </a:r>
          </a:p>
          <a:p>
            <a:pPr marL="0" indent="0">
              <a:buFontTx/>
              <a:buNone/>
            </a:pP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8B01A5-A13E-9547-95F4-EB48B56B27FE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23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E2B59B-7FDE-3A42-A8D2-54DFDDE2E811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24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173BC3-24B7-7C4B-8D96-EED2875A7962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25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SAI Offline: Adecuados para la protección de 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PCs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, estaciones de trabajo y servidores de gama baja. Recomendable para zonas que disponen de una red estable, no realizan ningún filtrado de la corriente, por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lo tanto únicamente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nos protege de una interrupción brusca del suministro </a:t>
            </a:r>
          </a:p>
          <a:p>
            <a:endParaRPr lang="es-ES" dirty="0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El SAI online realiza una doble conversión de la energía eléctrica, transformándola en continua y después a alterna de nuevo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para producir </a:t>
            </a: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una señal estable e independiente (respecto de irregularidades) de la red eléctrica. Es el adecuado para proteger conjuntos de servidores, data-centers e instalaciones industriales.</a:t>
            </a:r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59108C-9B57-4047-B084-99F36FEB124A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26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El factor de potencia se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refiere a la capacidad del SAI de </a:t>
            </a:r>
            <a:r>
              <a:rPr lang="es-ES" baseline="0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absorver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la carga. El que no sea = 1 implica que hemos de sobredimensionar la potencia que puede proporcionar.</a:t>
            </a:r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E7DE9-5A60-F245-A273-A6B936A81A04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27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5BF3D9-C68A-F644-A3B9-3531D9A5EE46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28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84726-94A4-8140-A8AE-256670435484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29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D80596-E6A1-2E4E-B38E-7711137E2991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30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0E5824-CBE1-FB4F-A9D6-D33C0AA89D72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31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KVA = Potencia aparente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  <a:sym typeface="Wingdings" panose="05000000000000000000" pitchFamily="2" charset="2"/>
              </a:rPr>
              <a:t> La potencia real KW = KVA* FDP (factor de potencia)</a:t>
            </a:r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FA78D7-9431-184F-A05F-C7247A415F96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360361-D81C-F442-A8FE-689847736F05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32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124654-D2BA-C94F-AC68-459442556822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33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466257-0611-8E4E-B3B8-B8582D177F91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34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FC9BBD-7313-7C4E-B3BA-4F60DE7DB0A2}" type="slidenum">
              <a:rPr lang="es-ES_tradnl" smtClean="0"/>
              <a:pPr>
                <a:defRPr/>
              </a:pPr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0059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- Normalmente se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delimita el contorno de aplicación del PUE al entorno del centro de datos (cuadro azul)</a:t>
            </a:r>
          </a:p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- La realidad es que también hay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perdidas a tener en cuenta en la </a:t>
            </a:r>
            <a:r>
              <a:rPr lang="es-ES" baseline="0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generació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, transformación y distribución de energía para que llegue a nuestro “</a:t>
            </a:r>
            <a:r>
              <a:rPr lang="es-ES" baseline="0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site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”.</a:t>
            </a:r>
            <a:endParaRPr lang="es-ES" dirty="0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FC9BBD-7313-7C4E-B3BA-4F60DE7DB0A2}" type="slidenum">
              <a:rPr lang="es-ES_tradnl" smtClean="0"/>
              <a:pPr>
                <a:defRPr/>
              </a:pPr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95409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5EBA5B-2979-1B4F-A50D-4385527903BC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38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350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6B01B3-0116-F54C-BE07-D1A8606E3D0C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253FA-1AB2-A24A-9CEF-51E0BDAED725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5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8C07E5-063E-DD49-9E95-0D3344E7699D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6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Uno o varios nodos maestro /</a:t>
            </a:r>
            <a:r>
              <a:rPr lang="es-ES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front-end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</a:p>
          <a:p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Que distribuyen la carga entre los “compute </a:t>
            </a:r>
            <a:r>
              <a:rPr lang="es-ES" baseline="0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Nodes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”</a:t>
            </a:r>
          </a:p>
          <a:p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Uno o más servidores de ficheros. </a:t>
            </a:r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BF8B49-FB7B-C34E-8A86-4F7267632071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7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Varias redes (ojo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que esto implica tener interfaces independientes en los nodos) 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Red de datos y red de gestión y control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Servidores de almacenamiento formando una SAN (Storage </a:t>
            </a:r>
            <a:r>
              <a:rPr lang="es-ES" baseline="0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Area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Network)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Nodos de administración (monitorización de recursos)</a:t>
            </a:r>
            <a:endParaRPr lang="es-ES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E492E0-4F2E-E545-9D54-47ED51F05A00}" type="slidenum">
              <a:rPr lang="es-ES_tradnl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8</a:t>
            </a:fld>
            <a:endParaRPr lang="es-ES_tradnl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Mayores proporciones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de disco que de computo respecto a un </a:t>
            </a:r>
            <a:r>
              <a:rPr lang="es-ES" baseline="0" dirty="0" err="1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cluster</a:t>
            </a:r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 de alta productividad </a:t>
            </a:r>
          </a:p>
          <a:p>
            <a:r>
              <a:rPr lang="es-ES" baseline="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t>En el caso de un servidor web no se necesita mucha capacidad de computo dado que las peticiones son tareas sencillas y cortas que suponen aportar contenido (videos, texto, imágenes) que se almacena en una base de datos (disco).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FC9BBD-7313-7C4E-B3BA-4F60DE7DB0A2}" type="slidenum">
              <a:rPr lang="es-ES_tradnl" smtClean="0"/>
              <a:pPr>
                <a:defRPr/>
              </a:pPr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42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6E33-3953-4A70-B792-2D7EAB2BC7E5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Line 22"/>
          <p:cNvSpPr>
            <a:spLocks noChangeShapeType="1"/>
          </p:cNvSpPr>
          <p:nvPr userDrawn="1"/>
        </p:nvSpPr>
        <p:spPr bwMode="auto">
          <a:xfrm>
            <a:off x="0" y="6172200"/>
            <a:ext cx="91440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_tradnl">
              <a:latin typeface="Times New Roman" pitchFamily="-108" charset="0"/>
              <a:ea typeface="+mn-ea"/>
              <a:cs typeface="+mn-cs"/>
            </a:endParaRPr>
          </a:p>
        </p:txBody>
      </p:sp>
      <p:grpSp>
        <p:nvGrpSpPr>
          <p:cNvPr id="8" name="Group 34"/>
          <p:cNvGrpSpPr>
            <a:grpSpLocks noChangeAspect="1"/>
          </p:cNvGrpSpPr>
          <p:nvPr userDrawn="1"/>
        </p:nvGrpSpPr>
        <p:grpSpPr bwMode="auto">
          <a:xfrm>
            <a:off x="665163" y="381000"/>
            <a:ext cx="1835150" cy="744538"/>
            <a:chOff x="423" y="635"/>
            <a:chExt cx="4937" cy="1999"/>
          </a:xfrm>
        </p:grpSpPr>
        <p:sp>
          <p:nvSpPr>
            <p:cNvPr id="9" name="Rectangle 35"/>
            <p:cNvSpPr>
              <a:spLocks noChangeAspect="1" noChangeArrowheads="1"/>
            </p:cNvSpPr>
            <p:nvPr/>
          </p:nvSpPr>
          <p:spPr bwMode="auto">
            <a:xfrm>
              <a:off x="1828" y="648"/>
              <a:ext cx="235" cy="1982"/>
            </a:xfrm>
            <a:prstGeom prst="rect">
              <a:avLst/>
            </a:prstGeom>
            <a:solidFill>
              <a:srgbClr val="00B4AE"/>
            </a:solidFill>
            <a:ln w="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36"/>
            <p:cNvSpPr>
              <a:spLocks noChangeAspect="1"/>
            </p:cNvSpPr>
            <p:nvPr/>
          </p:nvSpPr>
          <p:spPr bwMode="auto">
            <a:xfrm>
              <a:off x="3208" y="635"/>
              <a:ext cx="722" cy="1995"/>
            </a:xfrm>
            <a:custGeom>
              <a:avLst/>
              <a:gdLst/>
              <a:ahLst/>
              <a:cxnLst>
                <a:cxn ang="0">
                  <a:pos x="719" y="313"/>
                </a:cxn>
                <a:cxn ang="0">
                  <a:pos x="717" y="280"/>
                </a:cxn>
                <a:cxn ang="0">
                  <a:pos x="711" y="249"/>
                </a:cxn>
                <a:cxn ang="0">
                  <a:pos x="696" y="205"/>
                </a:cxn>
                <a:cxn ang="0">
                  <a:pos x="674" y="163"/>
                </a:cxn>
                <a:cxn ang="0">
                  <a:pos x="644" y="125"/>
                </a:cxn>
                <a:cxn ang="0">
                  <a:pos x="609" y="92"/>
                </a:cxn>
                <a:cxn ang="0">
                  <a:pos x="582" y="71"/>
                </a:cxn>
                <a:cxn ang="0">
                  <a:pos x="538" y="45"/>
                </a:cxn>
                <a:cxn ang="0">
                  <a:pos x="489" y="25"/>
                </a:cxn>
                <a:cxn ang="0">
                  <a:pos x="436" y="10"/>
                </a:cxn>
                <a:cxn ang="0">
                  <a:pos x="381" y="2"/>
                </a:cxn>
                <a:cxn ang="0">
                  <a:pos x="342" y="0"/>
                </a:cxn>
                <a:cxn ang="0">
                  <a:pos x="307" y="2"/>
                </a:cxn>
                <a:cxn ang="0">
                  <a:pos x="256" y="10"/>
                </a:cxn>
                <a:cxn ang="0">
                  <a:pos x="209" y="25"/>
                </a:cxn>
                <a:cxn ang="0">
                  <a:pos x="164" y="46"/>
                </a:cxn>
                <a:cxn ang="0">
                  <a:pos x="124" y="73"/>
                </a:cxn>
                <a:cxn ang="0">
                  <a:pos x="100" y="93"/>
                </a:cxn>
                <a:cxn ang="0">
                  <a:pos x="68" y="128"/>
                </a:cxn>
                <a:cxn ang="0">
                  <a:pos x="41" y="167"/>
                </a:cxn>
                <a:cxn ang="0">
                  <a:pos x="21" y="210"/>
                </a:cxn>
                <a:cxn ang="0">
                  <a:pos x="11" y="239"/>
                </a:cxn>
                <a:cxn ang="0">
                  <a:pos x="2" y="286"/>
                </a:cxn>
                <a:cxn ang="0">
                  <a:pos x="0" y="319"/>
                </a:cxn>
                <a:cxn ang="0">
                  <a:pos x="0" y="1663"/>
                </a:cxn>
                <a:cxn ang="0">
                  <a:pos x="5" y="1717"/>
                </a:cxn>
                <a:cxn ang="0">
                  <a:pos x="16" y="1757"/>
                </a:cxn>
                <a:cxn ang="0">
                  <a:pos x="28" y="1784"/>
                </a:cxn>
                <a:cxn ang="0">
                  <a:pos x="43" y="1811"/>
                </a:cxn>
                <a:cxn ang="0">
                  <a:pos x="81" y="1862"/>
                </a:cxn>
                <a:cxn ang="0">
                  <a:pos x="129" y="1909"/>
                </a:cxn>
                <a:cxn ang="0">
                  <a:pos x="171" y="1939"/>
                </a:cxn>
                <a:cxn ang="0">
                  <a:pos x="218" y="1964"/>
                </a:cxn>
                <a:cxn ang="0">
                  <a:pos x="252" y="1977"/>
                </a:cxn>
                <a:cxn ang="0">
                  <a:pos x="287" y="1987"/>
                </a:cxn>
                <a:cxn ang="0">
                  <a:pos x="324" y="1993"/>
                </a:cxn>
                <a:cxn ang="0">
                  <a:pos x="363" y="1995"/>
                </a:cxn>
                <a:cxn ang="0">
                  <a:pos x="396" y="1993"/>
                </a:cxn>
                <a:cxn ang="0">
                  <a:pos x="431" y="1988"/>
                </a:cxn>
                <a:cxn ang="0">
                  <a:pos x="479" y="1975"/>
                </a:cxn>
                <a:cxn ang="0">
                  <a:pos x="526" y="1956"/>
                </a:cxn>
                <a:cxn ang="0">
                  <a:pos x="554" y="1940"/>
                </a:cxn>
                <a:cxn ang="0">
                  <a:pos x="581" y="1921"/>
                </a:cxn>
                <a:cxn ang="0">
                  <a:pos x="607" y="1900"/>
                </a:cxn>
                <a:cxn ang="0">
                  <a:pos x="640" y="1865"/>
                </a:cxn>
                <a:cxn ang="0">
                  <a:pos x="659" y="1840"/>
                </a:cxn>
                <a:cxn ang="0">
                  <a:pos x="684" y="1799"/>
                </a:cxn>
                <a:cxn ang="0">
                  <a:pos x="700" y="1753"/>
                </a:cxn>
                <a:cxn ang="0">
                  <a:pos x="710" y="1706"/>
                </a:cxn>
                <a:cxn ang="0">
                  <a:pos x="712" y="1674"/>
                </a:cxn>
                <a:cxn ang="0">
                  <a:pos x="712" y="1383"/>
                </a:cxn>
                <a:cxn ang="0">
                  <a:pos x="477" y="1383"/>
                </a:cxn>
                <a:cxn ang="0">
                  <a:pos x="477" y="1744"/>
                </a:cxn>
                <a:cxn ang="0">
                  <a:pos x="235" y="1744"/>
                </a:cxn>
                <a:cxn ang="0">
                  <a:pos x="235" y="269"/>
                </a:cxn>
                <a:cxn ang="0">
                  <a:pos x="477" y="269"/>
                </a:cxn>
                <a:cxn ang="0">
                  <a:pos x="477" y="631"/>
                </a:cxn>
                <a:cxn ang="0">
                  <a:pos x="720" y="631"/>
                </a:cxn>
                <a:cxn ang="0">
                  <a:pos x="719" y="313"/>
                </a:cxn>
              </a:cxnLst>
              <a:rect l="0" t="0" r="r" b="b"/>
              <a:pathLst>
                <a:path w="720" h="1995">
                  <a:moveTo>
                    <a:pt x="719" y="313"/>
                  </a:moveTo>
                  <a:lnTo>
                    <a:pt x="717" y="280"/>
                  </a:lnTo>
                  <a:lnTo>
                    <a:pt x="711" y="249"/>
                  </a:lnTo>
                  <a:lnTo>
                    <a:pt x="696" y="205"/>
                  </a:lnTo>
                  <a:lnTo>
                    <a:pt x="674" y="163"/>
                  </a:lnTo>
                  <a:lnTo>
                    <a:pt x="644" y="125"/>
                  </a:lnTo>
                  <a:lnTo>
                    <a:pt x="609" y="92"/>
                  </a:lnTo>
                  <a:lnTo>
                    <a:pt x="582" y="71"/>
                  </a:lnTo>
                  <a:lnTo>
                    <a:pt x="538" y="45"/>
                  </a:lnTo>
                  <a:lnTo>
                    <a:pt x="489" y="25"/>
                  </a:lnTo>
                  <a:lnTo>
                    <a:pt x="436" y="10"/>
                  </a:lnTo>
                  <a:lnTo>
                    <a:pt x="381" y="2"/>
                  </a:lnTo>
                  <a:lnTo>
                    <a:pt x="342" y="0"/>
                  </a:lnTo>
                  <a:lnTo>
                    <a:pt x="307" y="2"/>
                  </a:lnTo>
                  <a:lnTo>
                    <a:pt x="256" y="10"/>
                  </a:lnTo>
                  <a:lnTo>
                    <a:pt x="209" y="25"/>
                  </a:lnTo>
                  <a:lnTo>
                    <a:pt x="164" y="46"/>
                  </a:lnTo>
                  <a:lnTo>
                    <a:pt x="124" y="73"/>
                  </a:lnTo>
                  <a:lnTo>
                    <a:pt x="100" y="93"/>
                  </a:lnTo>
                  <a:lnTo>
                    <a:pt x="68" y="128"/>
                  </a:lnTo>
                  <a:lnTo>
                    <a:pt x="41" y="167"/>
                  </a:lnTo>
                  <a:lnTo>
                    <a:pt x="21" y="210"/>
                  </a:lnTo>
                  <a:lnTo>
                    <a:pt x="11" y="239"/>
                  </a:lnTo>
                  <a:lnTo>
                    <a:pt x="2" y="286"/>
                  </a:lnTo>
                  <a:lnTo>
                    <a:pt x="0" y="319"/>
                  </a:lnTo>
                  <a:lnTo>
                    <a:pt x="0" y="1663"/>
                  </a:lnTo>
                  <a:lnTo>
                    <a:pt x="5" y="1717"/>
                  </a:lnTo>
                  <a:lnTo>
                    <a:pt x="16" y="1757"/>
                  </a:lnTo>
                  <a:lnTo>
                    <a:pt x="28" y="1784"/>
                  </a:lnTo>
                  <a:lnTo>
                    <a:pt x="43" y="1811"/>
                  </a:lnTo>
                  <a:lnTo>
                    <a:pt x="81" y="1862"/>
                  </a:lnTo>
                  <a:lnTo>
                    <a:pt x="129" y="1909"/>
                  </a:lnTo>
                  <a:lnTo>
                    <a:pt x="171" y="1939"/>
                  </a:lnTo>
                  <a:lnTo>
                    <a:pt x="218" y="1964"/>
                  </a:lnTo>
                  <a:lnTo>
                    <a:pt x="252" y="1977"/>
                  </a:lnTo>
                  <a:lnTo>
                    <a:pt x="287" y="1987"/>
                  </a:lnTo>
                  <a:lnTo>
                    <a:pt x="324" y="1993"/>
                  </a:lnTo>
                  <a:lnTo>
                    <a:pt x="363" y="1995"/>
                  </a:lnTo>
                  <a:lnTo>
                    <a:pt x="396" y="1993"/>
                  </a:lnTo>
                  <a:lnTo>
                    <a:pt x="431" y="1988"/>
                  </a:lnTo>
                  <a:lnTo>
                    <a:pt x="479" y="1975"/>
                  </a:lnTo>
                  <a:lnTo>
                    <a:pt x="526" y="1956"/>
                  </a:lnTo>
                  <a:lnTo>
                    <a:pt x="554" y="1940"/>
                  </a:lnTo>
                  <a:lnTo>
                    <a:pt x="581" y="1921"/>
                  </a:lnTo>
                  <a:lnTo>
                    <a:pt x="607" y="1900"/>
                  </a:lnTo>
                  <a:lnTo>
                    <a:pt x="640" y="1865"/>
                  </a:lnTo>
                  <a:lnTo>
                    <a:pt x="659" y="1840"/>
                  </a:lnTo>
                  <a:lnTo>
                    <a:pt x="684" y="1799"/>
                  </a:lnTo>
                  <a:lnTo>
                    <a:pt x="700" y="1753"/>
                  </a:lnTo>
                  <a:lnTo>
                    <a:pt x="710" y="1706"/>
                  </a:lnTo>
                  <a:lnTo>
                    <a:pt x="712" y="1674"/>
                  </a:lnTo>
                  <a:lnTo>
                    <a:pt x="712" y="1383"/>
                  </a:lnTo>
                  <a:lnTo>
                    <a:pt x="477" y="1383"/>
                  </a:lnTo>
                  <a:lnTo>
                    <a:pt x="477" y="1744"/>
                  </a:lnTo>
                  <a:lnTo>
                    <a:pt x="235" y="1744"/>
                  </a:lnTo>
                  <a:lnTo>
                    <a:pt x="235" y="269"/>
                  </a:lnTo>
                  <a:lnTo>
                    <a:pt x="477" y="269"/>
                  </a:lnTo>
                  <a:lnTo>
                    <a:pt x="477" y="631"/>
                  </a:lnTo>
                  <a:lnTo>
                    <a:pt x="720" y="631"/>
                  </a:lnTo>
                  <a:lnTo>
                    <a:pt x="719" y="313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1" name="Freeform 37"/>
            <p:cNvSpPr>
              <a:spLocks noChangeAspect="1"/>
            </p:cNvSpPr>
            <p:nvPr/>
          </p:nvSpPr>
          <p:spPr bwMode="auto">
            <a:xfrm>
              <a:off x="2294" y="635"/>
              <a:ext cx="713" cy="1999"/>
            </a:xfrm>
            <a:custGeom>
              <a:avLst/>
              <a:gdLst/>
              <a:ahLst/>
              <a:cxnLst>
                <a:cxn ang="0">
                  <a:pos x="710" y="267"/>
                </a:cxn>
                <a:cxn ang="0">
                  <a:pos x="691" y="196"/>
                </a:cxn>
                <a:cxn ang="0">
                  <a:pos x="652" y="132"/>
                </a:cxn>
                <a:cxn ang="0">
                  <a:pos x="610" y="88"/>
                </a:cxn>
                <a:cxn ang="0">
                  <a:pos x="558" y="51"/>
                </a:cxn>
                <a:cxn ang="0">
                  <a:pos x="451" y="9"/>
                </a:cxn>
                <a:cxn ang="0">
                  <a:pos x="363" y="0"/>
                </a:cxn>
                <a:cxn ang="0">
                  <a:pos x="290" y="7"/>
                </a:cxn>
                <a:cxn ang="0">
                  <a:pos x="206" y="32"/>
                </a:cxn>
                <a:cxn ang="0">
                  <a:pos x="132" y="75"/>
                </a:cxn>
                <a:cxn ang="0">
                  <a:pos x="62" y="144"/>
                </a:cxn>
                <a:cxn ang="0">
                  <a:pos x="16" y="229"/>
                </a:cxn>
                <a:cxn ang="0">
                  <a:pos x="0" y="309"/>
                </a:cxn>
                <a:cxn ang="0">
                  <a:pos x="4" y="909"/>
                </a:cxn>
                <a:cxn ang="0">
                  <a:pos x="22" y="979"/>
                </a:cxn>
                <a:cxn ang="0">
                  <a:pos x="67" y="1055"/>
                </a:cxn>
                <a:cxn ang="0">
                  <a:pos x="113" y="1093"/>
                </a:cxn>
                <a:cxn ang="0">
                  <a:pos x="166" y="1112"/>
                </a:cxn>
                <a:cxn ang="0">
                  <a:pos x="477" y="1113"/>
                </a:cxn>
                <a:cxn ang="0">
                  <a:pos x="235" y="1744"/>
                </a:cxn>
                <a:cxn ang="0">
                  <a:pos x="6" y="1389"/>
                </a:cxn>
                <a:cxn ang="0">
                  <a:pos x="11" y="1717"/>
                </a:cxn>
                <a:cxn ang="0">
                  <a:pos x="41" y="1811"/>
                </a:cxn>
                <a:cxn ang="0">
                  <a:pos x="85" y="1878"/>
                </a:cxn>
                <a:cxn ang="0">
                  <a:pos x="171" y="1951"/>
                </a:cxn>
                <a:cxn ang="0">
                  <a:pos x="263" y="1989"/>
                </a:cxn>
                <a:cxn ang="0">
                  <a:pos x="349" y="1999"/>
                </a:cxn>
                <a:cxn ang="0">
                  <a:pos x="456" y="1986"/>
                </a:cxn>
                <a:cxn ang="0">
                  <a:pos x="522" y="1964"/>
                </a:cxn>
                <a:cxn ang="0">
                  <a:pos x="580" y="1933"/>
                </a:cxn>
                <a:cxn ang="0">
                  <a:pos x="640" y="1883"/>
                </a:cxn>
                <a:cxn ang="0">
                  <a:pos x="689" y="1808"/>
                </a:cxn>
                <a:cxn ang="0">
                  <a:pos x="710" y="1738"/>
                </a:cxn>
                <a:cxn ang="0">
                  <a:pos x="712" y="1099"/>
                </a:cxn>
                <a:cxn ang="0">
                  <a:pos x="708" y="1056"/>
                </a:cxn>
                <a:cxn ang="0">
                  <a:pos x="687" y="998"/>
                </a:cxn>
                <a:cxn ang="0">
                  <a:pos x="634" y="935"/>
                </a:cxn>
                <a:cxn ang="0">
                  <a:pos x="562" y="896"/>
                </a:cxn>
                <a:cxn ang="0">
                  <a:pos x="520" y="887"/>
                </a:cxn>
                <a:cxn ang="0">
                  <a:pos x="242" y="886"/>
                </a:cxn>
                <a:cxn ang="0">
                  <a:pos x="477" y="270"/>
                </a:cxn>
                <a:cxn ang="0">
                  <a:pos x="712" y="624"/>
                </a:cxn>
              </a:cxnLst>
              <a:rect l="0" t="0" r="r" b="b"/>
              <a:pathLst>
                <a:path w="712" h="1999">
                  <a:moveTo>
                    <a:pt x="712" y="298"/>
                  </a:moveTo>
                  <a:lnTo>
                    <a:pt x="710" y="267"/>
                  </a:lnTo>
                  <a:lnTo>
                    <a:pt x="701" y="223"/>
                  </a:lnTo>
                  <a:lnTo>
                    <a:pt x="691" y="196"/>
                  </a:lnTo>
                  <a:lnTo>
                    <a:pt x="678" y="169"/>
                  </a:lnTo>
                  <a:lnTo>
                    <a:pt x="652" y="132"/>
                  </a:lnTo>
                  <a:lnTo>
                    <a:pt x="632" y="109"/>
                  </a:lnTo>
                  <a:lnTo>
                    <a:pt x="610" y="88"/>
                  </a:lnTo>
                  <a:lnTo>
                    <a:pt x="585" y="68"/>
                  </a:lnTo>
                  <a:lnTo>
                    <a:pt x="558" y="51"/>
                  </a:lnTo>
                  <a:lnTo>
                    <a:pt x="499" y="23"/>
                  </a:lnTo>
                  <a:lnTo>
                    <a:pt x="451" y="9"/>
                  </a:lnTo>
                  <a:lnTo>
                    <a:pt x="399" y="2"/>
                  </a:lnTo>
                  <a:lnTo>
                    <a:pt x="363" y="0"/>
                  </a:lnTo>
                  <a:lnTo>
                    <a:pt x="326" y="2"/>
                  </a:lnTo>
                  <a:lnTo>
                    <a:pt x="290" y="7"/>
                  </a:lnTo>
                  <a:lnTo>
                    <a:pt x="255" y="15"/>
                  </a:lnTo>
                  <a:lnTo>
                    <a:pt x="206" y="32"/>
                  </a:lnTo>
                  <a:lnTo>
                    <a:pt x="160" y="56"/>
                  </a:lnTo>
                  <a:lnTo>
                    <a:pt x="132" y="75"/>
                  </a:lnTo>
                  <a:lnTo>
                    <a:pt x="95" y="107"/>
                  </a:lnTo>
                  <a:lnTo>
                    <a:pt x="62" y="144"/>
                  </a:lnTo>
                  <a:lnTo>
                    <a:pt x="36" y="185"/>
                  </a:lnTo>
                  <a:lnTo>
                    <a:pt x="16" y="229"/>
                  </a:lnTo>
                  <a:lnTo>
                    <a:pt x="4" y="277"/>
                  </a:lnTo>
                  <a:lnTo>
                    <a:pt x="0" y="309"/>
                  </a:lnTo>
                  <a:lnTo>
                    <a:pt x="0" y="858"/>
                  </a:lnTo>
                  <a:lnTo>
                    <a:pt x="4" y="909"/>
                  </a:lnTo>
                  <a:lnTo>
                    <a:pt x="8" y="934"/>
                  </a:lnTo>
                  <a:lnTo>
                    <a:pt x="22" y="979"/>
                  </a:lnTo>
                  <a:lnTo>
                    <a:pt x="42" y="1020"/>
                  </a:lnTo>
                  <a:lnTo>
                    <a:pt x="67" y="1055"/>
                  </a:lnTo>
                  <a:lnTo>
                    <a:pt x="97" y="1082"/>
                  </a:lnTo>
                  <a:lnTo>
                    <a:pt x="113" y="1093"/>
                  </a:lnTo>
                  <a:lnTo>
                    <a:pt x="130" y="1102"/>
                  </a:lnTo>
                  <a:lnTo>
                    <a:pt x="166" y="1112"/>
                  </a:lnTo>
                  <a:lnTo>
                    <a:pt x="185" y="1113"/>
                  </a:lnTo>
                  <a:lnTo>
                    <a:pt x="477" y="1113"/>
                  </a:lnTo>
                  <a:lnTo>
                    <a:pt x="477" y="1744"/>
                  </a:lnTo>
                  <a:lnTo>
                    <a:pt x="235" y="1744"/>
                  </a:lnTo>
                  <a:lnTo>
                    <a:pt x="235" y="1389"/>
                  </a:lnTo>
                  <a:lnTo>
                    <a:pt x="6" y="1389"/>
                  </a:lnTo>
                  <a:lnTo>
                    <a:pt x="7" y="1684"/>
                  </a:lnTo>
                  <a:lnTo>
                    <a:pt x="11" y="1717"/>
                  </a:lnTo>
                  <a:lnTo>
                    <a:pt x="22" y="1765"/>
                  </a:lnTo>
                  <a:lnTo>
                    <a:pt x="41" y="1811"/>
                  </a:lnTo>
                  <a:lnTo>
                    <a:pt x="66" y="1852"/>
                  </a:lnTo>
                  <a:lnTo>
                    <a:pt x="85" y="1878"/>
                  </a:lnTo>
                  <a:lnTo>
                    <a:pt x="131" y="1923"/>
                  </a:lnTo>
                  <a:lnTo>
                    <a:pt x="171" y="1951"/>
                  </a:lnTo>
                  <a:lnTo>
                    <a:pt x="216" y="1973"/>
                  </a:lnTo>
                  <a:lnTo>
                    <a:pt x="263" y="1989"/>
                  </a:lnTo>
                  <a:lnTo>
                    <a:pt x="314" y="1998"/>
                  </a:lnTo>
                  <a:lnTo>
                    <a:pt x="349" y="1999"/>
                  </a:lnTo>
                  <a:lnTo>
                    <a:pt x="404" y="1996"/>
                  </a:lnTo>
                  <a:lnTo>
                    <a:pt x="456" y="1986"/>
                  </a:lnTo>
                  <a:lnTo>
                    <a:pt x="490" y="1977"/>
                  </a:lnTo>
                  <a:lnTo>
                    <a:pt x="522" y="1964"/>
                  </a:lnTo>
                  <a:lnTo>
                    <a:pt x="552" y="1950"/>
                  </a:lnTo>
                  <a:lnTo>
                    <a:pt x="580" y="1933"/>
                  </a:lnTo>
                  <a:lnTo>
                    <a:pt x="606" y="1914"/>
                  </a:lnTo>
                  <a:lnTo>
                    <a:pt x="640" y="1883"/>
                  </a:lnTo>
                  <a:lnTo>
                    <a:pt x="668" y="1847"/>
                  </a:lnTo>
                  <a:lnTo>
                    <a:pt x="689" y="1808"/>
                  </a:lnTo>
                  <a:lnTo>
                    <a:pt x="700" y="1781"/>
                  </a:lnTo>
                  <a:lnTo>
                    <a:pt x="710" y="1738"/>
                  </a:lnTo>
                  <a:lnTo>
                    <a:pt x="712" y="1708"/>
                  </a:lnTo>
                  <a:lnTo>
                    <a:pt x="712" y="1099"/>
                  </a:lnTo>
                  <a:lnTo>
                    <a:pt x="711" y="1077"/>
                  </a:lnTo>
                  <a:lnTo>
                    <a:pt x="708" y="1056"/>
                  </a:lnTo>
                  <a:lnTo>
                    <a:pt x="695" y="1016"/>
                  </a:lnTo>
                  <a:lnTo>
                    <a:pt x="687" y="998"/>
                  </a:lnTo>
                  <a:lnTo>
                    <a:pt x="663" y="964"/>
                  </a:lnTo>
                  <a:lnTo>
                    <a:pt x="634" y="935"/>
                  </a:lnTo>
                  <a:lnTo>
                    <a:pt x="600" y="912"/>
                  </a:lnTo>
                  <a:lnTo>
                    <a:pt x="562" y="896"/>
                  </a:lnTo>
                  <a:lnTo>
                    <a:pt x="542" y="891"/>
                  </a:lnTo>
                  <a:lnTo>
                    <a:pt x="520" y="887"/>
                  </a:lnTo>
                  <a:lnTo>
                    <a:pt x="498" y="886"/>
                  </a:lnTo>
                  <a:lnTo>
                    <a:pt x="242" y="886"/>
                  </a:lnTo>
                  <a:lnTo>
                    <a:pt x="242" y="269"/>
                  </a:lnTo>
                  <a:lnTo>
                    <a:pt x="477" y="270"/>
                  </a:lnTo>
                  <a:lnTo>
                    <a:pt x="477" y="624"/>
                  </a:lnTo>
                  <a:lnTo>
                    <a:pt x="712" y="624"/>
                  </a:lnTo>
                  <a:lnTo>
                    <a:pt x="712" y="298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2" name="Rectangle 38"/>
            <p:cNvSpPr>
              <a:spLocks noChangeAspect="1" noChangeArrowheads="1"/>
            </p:cNvSpPr>
            <p:nvPr/>
          </p:nvSpPr>
          <p:spPr bwMode="auto">
            <a:xfrm>
              <a:off x="423" y="652"/>
              <a:ext cx="252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Rectangle 39"/>
            <p:cNvSpPr>
              <a:spLocks noChangeAspect="1" noChangeArrowheads="1"/>
            </p:cNvSpPr>
            <p:nvPr/>
          </p:nvSpPr>
          <p:spPr bwMode="auto">
            <a:xfrm>
              <a:off x="423" y="1083"/>
              <a:ext cx="252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Rectangle 40"/>
            <p:cNvSpPr>
              <a:spLocks noChangeAspect="1" noChangeArrowheads="1"/>
            </p:cNvSpPr>
            <p:nvPr/>
          </p:nvSpPr>
          <p:spPr bwMode="auto">
            <a:xfrm>
              <a:off x="423" y="1517"/>
              <a:ext cx="252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ectangle 41"/>
            <p:cNvSpPr>
              <a:spLocks noChangeAspect="1" noChangeArrowheads="1"/>
            </p:cNvSpPr>
            <p:nvPr/>
          </p:nvSpPr>
          <p:spPr bwMode="auto">
            <a:xfrm>
              <a:off x="423" y="1952"/>
              <a:ext cx="252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Rectangle 42"/>
            <p:cNvSpPr>
              <a:spLocks noChangeAspect="1" noChangeArrowheads="1"/>
            </p:cNvSpPr>
            <p:nvPr/>
          </p:nvSpPr>
          <p:spPr bwMode="auto">
            <a:xfrm>
              <a:off x="423" y="2387"/>
              <a:ext cx="252" cy="24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17" name="Group 43"/>
            <p:cNvGrpSpPr>
              <a:grpSpLocks noChangeAspect="1"/>
            </p:cNvGrpSpPr>
            <p:nvPr/>
          </p:nvGrpSpPr>
          <p:grpSpPr bwMode="auto">
            <a:xfrm>
              <a:off x="5108" y="644"/>
              <a:ext cx="252" cy="1977"/>
              <a:chOff x="5108" y="644"/>
              <a:chExt cx="252" cy="1977"/>
            </a:xfrm>
          </p:grpSpPr>
          <p:sp>
            <p:nvSpPr>
              <p:cNvPr id="20" name="Rectangle 44"/>
              <p:cNvSpPr>
                <a:spLocks noChangeAspect="1" noChangeArrowheads="1"/>
              </p:cNvSpPr>
              <p:nvPr/>
            </p:nvSpPr>
            <p:spPr bwMode="auto">
              <a:xfrm>
                <a:off x="5108" y="644"/>
                <a:ext cx="252" cy="24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5108" y="1087"/>
                <a:ext cx="252" cy="2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Rectangle 46"/>
              <p:cNvSpPr>
                <a:spLocks noChangeAspect="1" noChangeArrowheads="1"/>
              </p:cNvSpPr>
              <p:nvPr/>
            </p:nvSpPr>
            <p:spPr bwMode="auto">
              <a:xfrm>
                <a:off x="5108" y="1956"/>
                <a:ext cx="252" cy="24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5108" y="2374"/>
                <a:ext cx="252" cy="24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8" name="Freeform 48"/>
            <p:cNvSpPr>
              <a:spLocks noChangeAspect="1" noEditPoints="1"/>
            </p:cNvSpPr>
            <p:nvPr/>
          </p:nvSpPr>
          <p:spPr bwMode="auto">
            <a:xfrm>
              <a:off x="889" y="648"/>
              <a:ext cx="726" cy="1982"/>
            </a:xfrm>
            <a:custGeom>
              <a:avLst/>
              <a:gdLst/>
              <a:ahLst/>
              <a:cxnLst>
                <a:cxn ang="0">
                  <a:pos x="948" y="4045"/>
                </a:cxn>
                <a:cxn ang="0">
                  <a:pos x="1033" y="4045"/>
                </a:cxn>
                <a:cxn ang="0">
                  <a:pos x="1104" y="4035"/>
                </a:cxn>
                <a:cxn ang="0">
                  <a:pos x="1177" y="4013"/>
                </a:cxn>
                <a:cxn ang="0">
                  <a:pos x="1249" y="3976"/>
                </a:cxn>
                <a:cxn ang="0">
                  <a:pos x="1315" y="3923"/>
                </a:cxn>
                <a:cxn ang="0">
                  <a:pos x="1362" y="3871"/>
                </a:cxn>
                <a:cxn ang="0">
                  <a:pos x="1411" y="3795"/>
                </a:cxn>
                <a:cxn ang="0">
                  <a:pos x="1455" y="3698"/>
                </a:cxn>
                <a:cxn ang="0">
                  <a:pos x="1483" y="3608"/>
                </a:cxn>
                <a:cxn ang="0">
                  <a:pos x="1482" y="459"/>
                </a:cxn>
                <a:cxn ang="0">
                  <a:pos x="1473" y="367"/>
                </a:cxn>
                <a:cxn ang="0">
                  <a:pos x="1454" y="286"/>
                </a:cxn>
                <a:cxn ang="0">
                  <a:pos x="1431" y="220"/>
                </a:cxn>
                <a:cxn ang="0">
                  <a:pos x="1392" y="153"/>
                </a:cxn>
                <a:cxn ang="0">
                  <a:pos x="1344" y="99"/>
                </a:cxn>
                <a:cxn ang="0">
                  <a:pos x="1278" y="52"/>
                </a:cxn>
                <a:cxn ang="0">
                  <a:pos x="1213" y="24"/>
                </a:cxn>
                <a:cxn ang="0">
                  <a:pos x="1139" y="5"/>
                </a:cxn>
                <a:cxn ang="0">
                  <a:pos x="1094" y="0"/>
                </a:cxn>
                <a:cxn ang="0">
                  <a:pos x="0" y="0"/>
                </a:cxn>
                <a:cxn ang="0">
                  <a:pos x="0" y="4045"/>
                </a:cxn>
                <a:cxn ang="0">
                  <a:pos x="948" y="4045"/>
                </a:cxn>
                <a:cxn ang="0">
                  <a:pos x="462" y="484"/>
                </a:cxn>
                <a:cxn ang="0">
                  <a:pos x="462" y="3560"/>
                </a:cxn>
                <a:cxn ang="0">
                  <a:pos x="992" y="3560"/>
                </a:cxn>
                <a:cxn ang="0">
                  <a:pos x="992" y="484"/>
                </a:cxn>
                <a:cxn ang="0">
                  <a:pos x="462" y="484"/>
                </a:cxn>
              </a:cxnLst>
              <a:rect l="0" t="0" r="r" b="b"/>
              <a:pathLst>
                <a:path w="1483" h="4045">
                  <a:moveTo>
                    <a:pt x="948" y="4045"/>
                  </a:moveTo>
                  <a:lnTo>
                    <a:pt x="1033" y="4045"/>
                  </a:lnTo>
                  <a:lnTo>
                    <a:pt x="1104" y="4035"/>
                  </a:lnTo>
                  <a:lnTo>
                    <a:pt x="1177" y="4013"/>
                  </a:lnTo>
                  <a:lnTo>
                    <a:pt x="1249" y="3976"/>
                  </a:lnTo>
                  <a:lnTo>
                    <a:pt x="1315" y="3923"/>
                  </a:lnTo>
                  <a:lnTo>
                    <a:pt x="1362" y="3871"/>
                  </a:lnTo>
                  <a:lnTo>
                    <a:pt x="1411" y="3795"/>
                  </a:lnTo>
                  <a:lnTo>
                    <a:pt x="1455" y="3698"/>
                  </a:lnTo>
                  <a:lnTo>
                    <a:pt x="1483" y="3608"/>
                  </a:lnTo>
                  <a:lnTo>
                    <a:pt x="1482" y="459"/>
                  </a:lnTo>
                  <a:lnTo>
                    <a:pt x="1473" y="367"/>
                  </a:lnTo>
                  <a:lnTo>
                    <a:pt x="1454" y="286"/>
                  </a:lnTo>
                  <a:lnTo>
                    <a:pt x="1431" y="220"/>
                  </a:lnTo>
                  <a:lnTo>
                    <a:pt x="1392" y="153"/>
                  </a:lnTo>
                  <a:lnTo>
                    <a:pt x="1344" y="99"/>
                  </a:lnTo>
                  <a:lnTo>
                    <a:pt x="1278" y="52"/>
                  </a:lnTo>
                  <a:lnTo>
                    <a:pt x="1213" y="24"/>
                  </a:lnTo>
                  <a:lnTo>
                    <a:pt x="1139" y="5"/>
                  </a:lnTo>
                  <a:lnTo>
                    <a:pt x="1094" y="0"/>
                  </a:lnTo>
                  <a:lnTo>
                    <a:pt x="0" y="0"/>
                  </a:lnTo>
                  <a:lnTo>
                    <a:pt x="0" y="4045"/>
                  </a:lnTo>
                  <a:lnTo>
                    <a:pt x="948" y="4045"/>
                  </a:lnTo>
                  <a:close/>
                  <a:moveTo>
                    <a:pt x="462" y="484"/>
                  </a:moveTo>
                  <a:lnTo>
                    <a:pt x="462" y="3560"/>
                  </a:lnTo>
                  <a:lnTo>
                    <a:pt x="992" y="3560"/>
                  </a:lnTo>
                  <a:lnTo>
                    <a:pt x="992" y="484"/>
                  </a:lnTo>
                  <a:lnTo>
                    <a:pt x="462" y="484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9" name="Freeform 49"/>
            <p:cNvSpPr>
              <a:spLocks noChangeAspect="1" noEditPoints="1"/>
            </p:cNvSpPr>
            <p:nvPr/>
          </p:nvSpPr>
          <p:spPr bwMode="auto">
            <a:xfrm>
              <a:off x="3673" y="644"/>
              <a:ext cx="1687" cy="1982"/>
            </a:xfrm>
            <a:custGeom>
              <a:avLst/>
              <a:gdLst/>
              <a:ahLst/>
              <a:cxnLst>
                <a:cxn ang="0">
                  <a:pos x="2486" y="695"/>
                </a:cxn>
                <a:cxn ang="0">
                  <a:pos x="2481" y="625"/>
                </a:cxn>
                <a:cxn ang="0">
                  <a:pos x="2470" y="555"/>
                </a:cxn>
                <a:cxn ang="0">
                  <a:pos x="2439" y="456"/>
                </a:cxn>
                <a:cxn ang="0">
                  <a:pos x="2393" y="364"/>
                </a:cxn>
                <a:cxn ang="0">
                  <a:pos x="2333" y="279"/>
                </a:cxn>
                <a:cxn ang="0">
                  <a:pos x="2261" y="204"/>
                </a:cxn>
                <a:cxn ang="0">
                  <a:pos x="2178" y="138"/>
                </a:cxn>
                <a:cxn ang="0">
                  <a:pos x="2084" y="84"/>
                </a:cxn>
                <a:cxn ang="0">
                  <a:pos x="1982" y="42"/>
                </a:cxn>
                <a:cxn ang="0">
                  <a:pos x="1871" y="14"/>
                </a:cxn>
                <a:cxn ang="0">
                  <a:pos x="1795" y="3"/>
                </a:cxn>
                <a:cxn ang="0">
                  <a:pos x="1716" y="0"/>
                </a:cxn>
                <a:cxn ang="0">
                  <a:pos x="1641" y="3"/>
                </a:cxn>
                <a:cxn ang="0">
                  <a:pos x="1567" y="14"/>
                </a:cxn>
                <a:cxn ang="0">
                  <a:pos x="1462" y="44"/>
                </a:cxn>
                <a:cxn ang="0">
                  <a:pos x="1363" y="87"/>
                </a:cxn>
                <a:cxn ang="0">
                  <a:pos x="1272" y="143"/>
                </a:cxn>
                <a:cxn ang="0">
                  <a:pos x="1191" y="212"/>
                </a:cxn>
                <a:cxn ang="0">
                  <a:pos x="1122" y="291"/>
                </a:cxn>
                <a:cxn ang="0">
                  <a:pos x="1064" y="380"/>
                </a:cxn>
                <a:cxn ang="0">
                  <a:pos x="1020" y="476"/>
                </a:cxn>
                <a:cxn ang="0">
                  <a:pos x="998" y="544"/>
                </a:cxn>
                <a:cxn ang="0">
                  <a:pos x="978" y="651"/>
                </a:cxn>
                <a:cxn ang="0">
                  <a:pos x="974" y="725"/>
                </a:cxn>
                <a:cxn ang="0">
                  <a:pos x="974" y="1798"/>
                </a:cxn>
                <a:cxn ang="0">
                  <a:pos x="0" y="1798"/>
                </a:cxn>
                <a:cxn ang="0">
                  <a:pos x="2" y="2316"/>
                </a:cxn>
                <a:cxn ang="0">
                  <a:pos x="958" y="2316"/>
                </a:cxn>
                <a:cxn ang="0">
                  <a:pos x="960" y="4016"/>
                </a:cxn>
                <a:cxn ang="0">
                  <a:pos x="1484" y="4016"/>
                </a:cxn>
                <a:cxn ang="0">
                  <a:pos x="1486" y="2321"/>
                </a:cxn>
                <a:cxn ang="0">
                  <a:pos x="1964" y="2321"/>
                </a:cxn>
                <a:cxn ang="0">
                  <a:pos x="1964" y="4016"/>
                </a:cxn>
                <a:cxn ang="0">
                  <a:pos x="2500" y="4016"/>
                </a:cxn>
                <a:cxn ang="0">
                  <a:pos x="2502" y="2323"/>
                </a:cxn>
                <a:cxn ang="0">
                  <a:pos x="3447" y="2321"/>
                </a:cxn>
                <a:cxn ang="0">
                  <a:pos x="3447" y="1790"/>
                </a:cxn>
                <a:cxn ang="0">
                  <a:pos x="2486" y="1790"/>
                </a:cxn>
                <a:cxn ang="0">
                  <a:pos x="2486" y="695"/>
                </a:cxn>
                <a:cxn ang="0">
                  <a:pos x="1480" y="540"/>
                </a:cxn>
                <a:cxn ang="0">
                  <a:pos x="1480" y="1782"/>
                </a:cxn>
                <a:cxn ang="0">
                  <a:pos x="2003" y="1782"/>
                </a:cxn>
                <a:cxn ang="0">
                  <a:pos x="2003" y="540"/>
                </a:cxn>
                <a:cxn ang="0">
                  <a:pos x="1480" y="540"/>
                </a:cxn>
              </a:cxnLst>
              <a:rect l="0" t="0" r="r" b="b"/>
              <a:pathLst>
                <a:path w="3447" h="4016">
                  <a:moveTo>
                    <a:pt x="2486" y="695"/>
                  </a:moveTo>
                  <a:lnTo>
                    <a:pt x="2481" y="625"/>
                  </a:lnTo>
                  <a:lnTo>
                    <a:pt x="2470" y="555"/>
                  </a:lnTo>
                  <a:lnTo>
                    <a:pt x="2439" y="456"/>
                  </a:lnTo>
                  <a:lnTo>
                    <a:pt x="2393" y="364"/>
                  </a:lnTo>
                  <a:lnTo>
                    <a:pt x="2333" y="279"/>
                  </a:lnTo>
                  <a:lnTo>
                    <a:pt x="2261" y="204"/>
                  </a:lnTo>
                  <a:lnTo>
                    <a:pt x="2178" y="138"/>
                  </a:lnTo>
                  <a:lnTo>
                    <a:pt x="2084" y="84"/>
                  </a:lnTo>
                  <a:lnTo>
                    <a:pt x="1982" y="42"/>
                  </a:lnTo>
                  <a:lnTo>
                    <a:pt x="1871" y="14"/>
                  </a:lnTo>
                  <a:lnTo>
                    <a:pt x="1795" y="3"/>
                  </a:lnTo>
                  <a:lnTo>
                    <a:pt x="1716" y="0"/>
                  </a:lnTo>
                  <a:lnTo>
                    <a:pt x="1641" y="3"/>
                  </a:lnTo>
                  <a:lnTo>
                    <a:pt x="1567" y="14"/>
                  </a:lnTo>
                  <a:lnTo>
                    <a:pt x="1462" y="44"/>
                  </a:lnTo>
                  <a:lnTo>
                    <a:pt x="1363" y="87"/>
                  </a:lnTo>
                  <a:lnTo>
                    <a:pt x="1272" y="143"/>
                  </a:lnTo>
                  <a:lnTo>
                    <a:pt x="1191" y="212"/>
                  </a:lnTo>
                  <a:lnTo>
                    <a:pt x="1122" y="291"/>
                  </a:lnTo>
                  <a:lnTo>
                    <a:pt x="1064" y="380"/>
                  </a:lnTo>
                  <a:lnTo>
                    <a:pt x="1020" y="476"/>
                  </a:lnTo>
                  <a:lnTo>
                    <a:pt x="998" y="544"/>
                  </a:lnTo>
                  <a:lnTo>
                    <a:pt x="978" y="651"/>
                  </a:lnTo>
                  <a:lnTo>
                    <a:pt x="974" y="725"/>
                  </a:lnTo>
                  <a:lnTo>
                    <a:pt x="974" y="1798"/>
                  </a:lnTo>
                  <a:lnTo>
                    <a:pt x="0" y="1798"/>
                  </a:lnTo>
                  <a:lnTo>
                    <a:pt x="2" y="2316"/>
                  </a:lnTo>
                  <a:lnTo>
                    <a:pt x="958" y="2316"/>
                  </a:lnTo>
                  <a:lnTo>
                    <a:pt x="960" y="4016"/>
                  </a:lnTo>
                  <a:lnTo>
                    <a:pt x="1484" y="4016"/>
                  </a:lnTo>
                  <a:lnTo>
                    <a:pt x="1486" y="2321"/>
                  </a:lnTo>
                  <a:lnTo>
                    <a:pt x="1964" y="2321"/>
                  </a:lnTo>
                  <a:lnTo>
                    <a:pt x="1964" y="4016"/>
                  </a:lnTo>
                  <a:lnTo>
                    <a:pt x="2500" y="4016"/>
                  </a:lnTo>
                  <a:lnTo>
                    <a:pt x="2502" y="2323"/>
                  </a:lnTo>
                  <a:lnTo>
                    <a:pt x="3447" y="2321"/>
                  </a:lnTo>
                  <a:lnTo>
                    <a:pt x="3447" y="1790"/>
                  </a:lnTo>
                  <a:lnTo>
                    <a:pt x="2486" y="1790"/>
                  </a:lnTo>
                  <a:lnTo>
                    <a:pt x="2486" y="695"/>
                  </a:lnTo>
                  <a:close/>
                  <a:moveTo>
                    <a:pt x="1480" y="540"/>
                  </a:moveTo>
                  <a:lnTo>
                    <a:pt x="1480" y="1782"/>
                  </a:lnTo>
                  <a:lnTo>
                    <a:pt x="2003" y="1782"/>
                  </a:lnTo>
                  <a:lnTo>
                    <a:pt x="2003" y="540"/>
                  </a:lnTo>
                  <a:lnTo>
                    <a:pt x="1480" y="540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104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87156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D7779B-6FE3-2745-86B3-4010C4EE3A34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99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B4F7B5-8CCE-0A45-9DEE-47D11911988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0838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698500" y="1665288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60900" y="1665288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72882-715C-A44F-AD11-DDAB5920BFF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262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2774"/>
          </a:xfrm>
          <a:prstGeom prst="rect">
            <a:avLst/>
          </a:prstGeom>
        </p:spPr>
        <p:txBody>
          <a:bodyPr/>
          <a:lstStyle/>
          <a:p>
            <a:r>
              <a:rPr lang="es-ES" dirty="0" smtClean="0"/>
              <a:t>Haga clic para modificar el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89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8ACA83-02E3-FA46-AD78-B2C0D682DEB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66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871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33BFA-19BD-FA4D-8483-034E6DBA589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9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C54686-FCF9-3A4F-A50F-9D296FF4057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48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87156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33BFA-19BD-FA4D-8483-034E6DBA589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9068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FAC5C-DA9E-EC49-8F45-2CE9D9549723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90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D46F16-0C05-7741-8103-5EC6E57C8BD7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39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2FFF57-9BD9-D14F-BFA5-3B715E06E17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97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9A238-8965-463A-859E-BDD9A3EC20AF}" type="datetimeFigureOut">
              <a:rPr lang="es-ES" smtClean="0"/>
              <a:t>26/09/2022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0433BFA-19BD-FA4D-8483-034E6DBA589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Line 13"/>
          <p:cNvSpPr>
            <a:spLocks noChangeShapeType="1"/>
          </p:cNvSpPr>
          <p:nvPr userDrawn="1"/>
        </p:nvSpPr>
        <p:spPr bwMode="auto">
          <a:xfrm>
            <a:off x="0" y="1173163"/>
            <a:ext cx="91440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_tradnl">
              <a:latin typeface="Times New Roman" pitchFamily="-108" charset="0"/>
              <a:ea typeface="+mn-ea"/>
              <a:cs typeface="+mn-cs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0" y="0"/>
            <a:ext cx="9448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>
            <a:prstTxWarp prst="textNoShape">
              <a:avLst/>
            </a:prstTxWarp>
          </a:bodyPr>
          <a:lstStyle/>
          <a:p>
            <a:pPr algn="ctr">
              <a:defRPr/>
            </a:pPr>
            <a:endParaRPr lang="es-ES" sz="4000">
              <a:solidFill>
                <a:srgbClr val="000066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Line 30"/>
          <p:cNvSpPr>
            <a:spLocks noChangeShapeType="1"/>
          </p:cNvSpPr>
          <p:nvPr userDrawn="1"/>
        </p:nvSpPr>
        <p:spPr bwMode="auto">
          <a:xfrm>
            <a:off x="0" y="6172200"/>
            <a:ext cx="91440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_tradnl">
              <a:latin typeface="Times New Roman" pitchFamily="-108" charset="0"/>
              <a:ea typeface="+mn-ea"/>
              <a:cs typeface="+mn-cs"/>
            </a:endParaRPr>
          </a:p>
        </p:txBody>
      </p:sp>
      <p:sp>
        <p:nvSpPr>
          <p:cNvPr id="10" name="Text Box 33"/>
          <p:cNvSpPr txBox="1">
            <a:spLocks noChangeArrowheads="1"/>
          </p:cNvSpPr>
          <p:nvPr userDrawn="1"/>
        </p:nvSpPr>
        <p:spPr bwMode="auto">
          <a:xfrm>
            <a:off x="3054350" y="6376988"/>
            <a:ext cx="3563938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-105" charset="2"/>
              <a:buNone/>
              <a:defRPr/>
            </a:pPr>
            <a:r>
              <a:rPr lang="en-GB" sz="1200" i="1" dirty="0" smtClean="0">
                <a:solidFill>
                  <a:srgbClr val="000000"/>
                </a:solidFill>
                <a:latin typeface="Arial" pitchFamily="-105" charset="0"/>
              </a:rPr>
              <a:t>COS, </a:t>
            </a:r>
            <a:r>
              <a:rPr lang="en-GB" sz="1200" i="1" dirty="0" err="1">
                <a:solidFill>
                  <a:srgbClr val="000000"/>
                </a:solidFill>
                <a:latin typeface="Arial" pitchFamily="-105" charset="0"/>
              </a:rPr>
              <a:t>Curso</a:t>
            </a:r>
            <a:r>
              <a:rPr lang="en-GB" sz="1200" i="1" dirty="0">
                <a:solidFill>
                  <a:srgbClr val="000000"/>
                </a:solidFill>
                <a:latin typeface="Arial" pitchFamily="-105" charset="0"/>
              </a:rPr>
              <a:t> </a:t>
            </a:r>
            <a:r>
              <a:rPr lang="en-GB" sz="1200" i="1" dirty="0" smtClean="0">
                <a:solidFill>
                  <a:srgbClr val="000000"/>
                </a:solidFill>
                <a:latin typeface="Arial" pitchFamily="-105" charset="0"/>
              </a:rPr>
              <a:t>2017-2018</a:t>
            </a:r>
            <a:endParaRPr lang="en-GB" sz="1200" i="1" dirty="0">
              <a:solidFill>
                <a:srgbClr val="000000"/>
              </a:solidFill>
              <a:latin typeface="Arial" pitchFamily="-105" charset="0"/>
            </a:endParaRPr>
          </a:p>
        </p:txBody>
      </p:sp>
      <p:grpSp>
        <p:nvGrpSpPr>
          <p:cNvPr id="11" name="Group 46"/>
          <p:cNvGrpSpPr>
            <a:grpSpLocks noChangeAspect="1"/>
          </p:cNvGrpSpPr>
          <p:nvPr userDrawn="1"/>
        </p:nvGrpSpPr>
        <p:grpSpPr bwMode="auto">
          <a:xfrm>
            <a:off x="163513" y="6291263"/>
            <a:ext cx="1001712" cy="404812"/>
            <a:chOff x="423" y="635"/>
            <a:chExt cx="4937" cy="1999"/>
          </a:xfrm>
        </p:grpSpPr>
        <p:sp>
          <p:nvSpPr>
            <p:cNvPr id="12" name="Rectangle 47"/>
            <p:cNvSpPr>
              <a:spLocks noChangeAspect="1" noChangeArrowheads="1"/>
            </p:cNvSpPr>
            <p:nvPr/>
          </p:nvSpPr>
          <p:spPr bwMode="auto">
            <a:xfrm>
              <a:off x="1831" y="643"/>
              <a:ext cx="235" cy="1983"/>
            </a:xfrm>
            <a:prstGeom prst="rect">
              <a:avLst/>
            </a:prstGeom>
            <a:solidFill>
              <a:srgbClr val="00B4AE"/>
            </a:solidFill>
            <a:ln w="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48"/>
            <p:cNvSpPr>
              <a:spLocks noChangeAspect="1"/>
            </p:cNvSpPr>
            <p:nvPr/>
          </p:nvSpPr>
          <p:spPr bwMode="auto">
            <a:xfrm>
              <a:off x="3208" y="635"/>
              <a:ext cx="720" cy="1991"/>
            </a:xfrm>
            <a:custGeom>
              <a:avLst/>
              <a:gdLst/>
              <a:ahLst/>
              <a:cxnLst>
                <a:cxn ang="0">
                  <a:pos x="719" y="313"/>
                </a:cxn>
                <a:cxn ang="0">
                  <a:pos x="717" y="280"/>
                </a:cxn>
                <a:cxn ang="0">
                  <a:pos x="711" y="249"/>
                </a:cxn>
                <a:cxn ang="0">
                  <a:pos x="696" y="205"/>
                </a:cxn>
                <a:cxn ang="0">
                  <a:pos x="674" y="163"/>
                </a:cxn>
                <a:cxn ang="0">
                  <a:pos x="644" y="125"/>
                </a:cxn>
                <a:cxn ang="0">
                  <a:pos x="609" y="92"/>
                </a:cxn>
                <a:cxn ang="0">
                  <a:pos x="582" y="71"/>
                </a:cxn>
                <a:cxn ang="0">
                  <a:pos x="538" y="45"/>
                </a:cxn>
                <a:cxn ang="0">
                  <a:pos x="489" y="25"/>
                </a:cxn>
                <a:cxn ang="0">
                  <a:pos x="436" y="10"/>
                </a:cxn>
                <a:cxn ang="0">
                  <a:pos x="381" y="2"/>
                </a:cxn>
                <a:cxn ang="0">
                  <a:pos x="342" y="0"/>
                </a:cxn>
                <a:cxn ang="0">
                  <a:pos x="307" y="2"/>
                </a:cxn>
                <a:cxn ang="0">
                  <a:pos x="256" y="10"/>
                </a:cxn>
                <a:cxn ang="0">
                  <a:pos x="209" y="25"/>
                </a:cxn>
                <a:cxn ang="0">
                  <a:pos x="164" y="46"/>
                </a:cxn>
                <a:cxn ang="0">
                  <a:pos x="124" y="73"/>
                </a:cxn>
                <a:cxn ang="0">
                  <a:pos x="100" y="93"/>
                </a:cxn>
                <a:cxn ang="0">
                  <a:pos x="68" y="128"/>
                </a:cxn>
                <a:cxn ang="0">
                  <a:pos x="41" y="167"/>
                </a:cxn>
                <a:cxn ang="0">
                  <a:pos x="21" y="210"/>
                </a:cxn>
                <a:cxn ang="0">
                  <a:pos x="11" y="239"/>
                </a:cxn>
                <a:cxn ang="0">
                  <a:pos x="2" y="286"/>
                </a:cxn>
                <a:cxn ang="0">
                  <a:pos x="0" y="319"/>
                </a:cxn>
                <a:cxn ang="0">
                  <a:pos x="0" y="1663"/>
                </a:cxn>
                <a:cxn ang="0">
                  <a:pos x="5" y="1717"/>
                </a:cxn>
                <a:cxn ang="0">
                  <a:pos x="16" y="1757"/>
                </a:cxn>
                <a:cxn ang="0">
                  <a:pos x="28" y="1784"/>
                </a:cxn>
                <a:cxn ang="0">
                  <a:pos x="43" y="1811"/>
                </a:cxn>
                <a:cxn ang="0">
                  <a:pos x="81" y="1862"/>
                </a:cxn>
                <a:cxn ang="0">
                  <a:pos x="129" y="1909"/>
                </a:cxn>
                <a:cxn ang="0">
                  <a:pos x="171" y="1939"/>
                </a:cxn>
                <a:cxn ang="0">
                  <a:pos x="218" y="1964"/>
                </a:cxn>
                <a:cxn ang="0">
                  <a:pos x="252" y="1977"/>
                </a:cxn>
                <a:cxn ang="0">
                  <a:pos x="287" y="1987"/>
                </a:cxn>
                <a:cxn ang="0">
                  <a:pos x="324" y="1993"/>
                </a:cxn>
                <a:cxn ang="0">
                  <a:pos x="363" y="1995"/>
                </a:cxn>
                <a:cxn ang="0">
                  <a:pos x="396" y="1993"/>
                </a:cxn>
                <a:cxn ang="0">
                  <a:pos x="431" y="1988"/>
                </a:cxn>
                <a:cxn ang="0">
                  <a:pos x="479" y="1975"/>
                </a:cxn>
                <a:cxn ang="0">
                  <a:pos x="526" y="1956"/>
                </a:cxn>
                <a:cxn ang="0">
                  <a:pos x="554" y="1940"/>
                </a:cxn>
                <a:cxn ang="0">
                  <a:pos x="581" y="1921"/>
                </a:cxn>
                <a:cxn ang="0">
                  <a:pos x="607" y="1900"/>
                </a:cxn>
                <a:cxn ang="0">
                  <a:pos x="640" y="1865"/>
                </a:cxn>
                <a:cxn ang="0">
                  <a:pos x="659" y="1840"/>
                </a:cxn>
                <a:cxn ang="0">
                  <a:pos x="684" y="1799"/>
                </a:cxn>
                <a:cxn ang="0">
                  <a:pos x="700" y="1753"/>
                </a:cxn>
                <a:cxn ang="0">
                  <a:pos x="710" y="1706"/>
                </a:cxn>
                <a:cxn ang="0">
                  <a:pos x="712" y="1674"/>
                </a:cxn>
                <a:cxn ang="0">
                  <a:pos x="712" y="1383"/>
                </a:cxn>
                <a:cxn ang="0">
                  <a:pos x="477" y="1383"/>
                </a:cxn>
                <a:cxn ang="0">
                  <a:pos x="477" y="1744"/>
                </a:cxn>
                <a:cxn ang="0">
                  <a:pos x="235" y="1744"/>
                </a:cxn>
                <a:cxn ang="0">
                  <a:pos x="235" y="269"/>
                </a:cxn>
                <a:cxn ang="0">
                  <a:pos x="477" y="269"/>
                </a:cxn>
                <a:cxn ang="0">
                  <a:pos x="477" y="631"/>
                </a:cxn>
                <a:cxn ang="0">
                  <a:pos x="720" y="631"/>
                </a:cxn>
                <a:cxn ang="0">
                  <a:pos x="719" y="313"/>
                </a:cxn>
              </a:cxnLst>
              <a:rect l="0" t="0" r="r" b="b"/>
              <a:pathLst>
                <a:path w="720" h="1995">
                  <a:moveTo>
                    <a:pt x="719" y="313"/>
                  </a:moveTo>
                  <a:lnTo>
                    <a:pt x="717" y="280"/>
                  </a:lnTo>
                  <a:lnTo>
                    <a:pt x="711" y="249"/>
                  </a:lnTo>
                  <a:lnTo>
                    <a:pt x="696" y="205"/>
                  </a:lnTo>
                  <a:lnTo>
                    <a:pt x="674" y="163"/>
                  </a:lnTo>
                  <a:lnTo>
                    <a:pt x="644" y="125"/>
                  </a:lnTo>
                  <a:lnTo>
                    <a:pt x="609" y="92"/>
                  </a:lnTo>
                  <a:lnTo>
                    <a:pt x="582" y="71"/>
                  </a:lnTo>
                  <a:lnTo>
                    <a:pt x="538" y="45"/>
                  </a:lnTo>
                  <a:lnTo>
                    <a:pt x="489" y="25"/>
                  </a:lnTo>
                  <a:lnTo>
                    <a:pt x="436" y="10"/>
                  </a:lnTo>
                  <a:lnTo>
                    <a:pt x="381" y="2"/>
                  </a:lnTo>
                  <a:lnTo>
                    <a:pt x="342" y="0"/>
                  </a:lnTo>
                  <a:lnTo>
                    <a:pt x="307" y="2"/>
                  </a:lnTo>
                  <a:lnTo>
                    <a:pt x="256" y="10"/>
                  </a:lnTo>
                  <a:lnTo>
                    <a:pt x="209" y="25"/>
                  </a:lnTo>
                  <a:lnTo>
                    <a:pt x="164" y="46"/>
                  </a:lnTo>
                  <a:lnTo>
                    <a:pt x="124" y="73"/>
                  </a:lnTo>
                  <a:lnTo>
                    <a:pt x="100" y="93"/>
                  </a:lnTo>
                  <a:lnTo>
                    <a:pt x="68" y="128"/>
                  </a:lnTo>
                  <a:lnTo>
                    <a:pt x="41" y="167"/>
                  </a:lnTo>
                  <a:lnTo>
                    <a:pt x="21" y="210"/>
                  </a:lnTo>
                  <a:lnTo>
                    <a:pt x="11" y="239"/>
                  </a:lnTo>
                  <a:lnTo>
                    <a:pt x="2" y="286"/>
                  </a:lnTo>
                  <a:lnTo>
                    <a:pt x="0" y="319"/>
                  </a:lnTo>
                  <a:lnTo>
                    <a:pt x="0" y="1663"/>
                  </a:lnTo>
                  <a:lnTo>
                    <a:pt x="5" y="1717"/>
                  </a:lnTo>
                  <a:lnTo>
                    <a:pt x="16" y="1757"/>
                  </a:lnTo>
                  <a:lnTo>
                    <a:pt x="28" y="1784"/>
                  </a:lnTo>
                  <a:lnTo>
                    <a:pt x="43" y="1811"/>
                  </a:lnTo>
                  <a:lnTo>
                    <a:pt x="81" y="1862"/>
                  </a:lnTo>
                  <a:lnTo>
                    <a:pt x="129" y="1909"/>
                  </a:lnTo>
                  <a:lnTo>
                    <a:pt x="171" y="1939"/>
                  </a:lnTo>
                  <a:lnTo>
                    <a:pt x="218" y="1964"/>
                  </a:lnTo>
                  <a:lnTo>
                    <a:pt x="252" y="1977"/>
                  </a:lnTo>
                  <a:lnTo>
                    <a:pt x="287" y="1987"/>
                  </a:lnTo>
                  <a:lnTo>
                    <a:pt x="324" y="1993"/>
                  </a:lnTo>
                  <a:lnTo>
                    <a:pt x="363" y="1995"/>
                  </a:lnTo>
                  <a:lnTo>
                    <a:pt x="396" y="1993"/>
                  </a:lnTo>
                  <a:lnTo>
                    <a:pt x="431" y="1988"/>
                  </a:lnTo>
                  <a:lnTo>
                    <a:pt x="479" y="1975"/>
                  </a:lnTo>
                  <a:lnTo>
                    <a:pt x="526" y="1956"/>
                  </a:lnTo>
                  <a:lnTo>
                    <a:pt x="554" y="1940"/>
                  </a:lnTo>
                  <a:lnTo>
                    <a:pt x="581" y="1921"/>
                  </a:lnTo>
                  <a:lnTo>
                    <a:pt x="607" y="1900"/>
                  </a:lnTo>
                  <a:lnTo>
                    <a:pt x="640" y="1865"/>
                  </a:lnTo>
                  <a:lnTo>
                    <a:pt x="659" y="1840"/>
                  </a:lnTo>
                  <a:lnTo>
                    <a:pt x="684" y="1799"/>
                  </a:lnTo>
                  <a:lnTo>
                    <a:pt x="700" y="1753"/>
                  </a:lnTo>
                  <a:lnTo>
                    <a:pt x="710" y="1706"/>
                  </a:lnTo>
                  <a:lnTo>
                    <a:pt x="712" y="1674"/>
                  </a:lnTo>
                  <a:lnTo>
                    <a:pt x="712" y="1383"/>
                  </a:lnTo>
                  <a:lnTo>
                    <a:pt x="477" y="1383"/>
                  </a:lnTo>
                  <a:lnTo>
                    <a:pt x="477" y="1744"/>
                  </a:lnTo>
                  <a:lnTo>
                    <a:pt x="235" y="1744"/>
                  </a:lnTo>
                  <a:lnTo>
                    <a:pt x="235" y="269"/>
                  </a:lnTo>
                  <a:lnTo>
                    <a:pt x="477" y="269"/>
                  </a:lnTo>
                  <a:lnTo>
                    <a:pt x="477" y="631"/>
                  </a:lnTo>
                  <a:lnTo>
                    <a:pt x="720" y="631"/>
                  </a:lnTo>
                  <a:lnTo>
                    <a:pt x="719" y="313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4" name="Freeform 49"/>
            <p:cNvSpPr>
              <a:spLocks noChangeAspect="1"/>
            </p:cNvSpPr>
            <p:nvPr/>
          </p:nvSpPr>
          <p:spPr bwMode="auto">
            <a:xfrm>
              <a:off x="2293" y="635"/>
              <a:ext cx="712" cy="1999"/>
            </a:xfrm>
            <a:custGeom>
              <a:avLst/>
              <a:gdLst/>
              <a:ahLst/>
              <a:cxnLst>
                <a:cxn ang="0">
                  <a:pos x="710" y="267"/>
                </a:cxn>
                <a:cxn ang="0">
                  <a:pos x="691" y="196"/>
                </a:cxn>
                <a:cxn ang="0">
                  <a:pos x="652" y="132"/>
                </a:cxn>
                <a:cxn ang="0">
                  <a:pos x="610" y="88"/>
                </a:cxn>
                <a:cxn ang="0">
                  <a:pos x="558" y="51"/>
                </a:cxn>
                <a:cxn ang="0">
                  <a:pos x="451" y="9"/>
                </a:cxn>
                <a:cxn ang="0">
                  <a:pos x="363" y="0"/>
                </a:cxn>
                <a:cxn ang="0">
                  <a:pos x="290" y="7"/>
                </a:cxn>
                <a:cxn ang="0">
                  <a:pos x="206" y="32"/>
                </a:cxn>
                <a:cxn ang="0">
                  <a:pos x="132" y="75"/>
                </a:cxn>
                <a:cxn ang="0">
                  <a:pos x="62" y="144"/>
                </a:cxn>
                <a:cxn ang="0">
                  <a:pos x="16" y="229"/>
                </a:cxn>
                <a:cxn ang="0">
                  <a:pos x="0" y="309"/>
                </a:cxn>
                <a:cxn ang="0">
                  <a:pos x="4" y="909"/>
                </a:cxn>
                <a:cxn ang="0">
                  <a:pos x="22" y="979"/>
                </a:cxn>
                <a:cxn ang="0">
                  <a:pos x="67" y="1055"/>
                </a:cxn>
                <a:cxn ang="0">
                  <a:pos x="113" y="1093"/>
                </a:cxn>
                <a:cxn ang="0">
                  <a:pos x="166" y="1112"/>
                </a:cxn>
                <a:cxn ang="0">
                  <a:pos x="477" y="1113"/>
                </a:cxn>
                <a:cxn ang="0">
                  <a:pos x="235" y="1744"/>
                </a:cxn>
                <a:cxn ang="0">
                  <a:pos x="6" y="1389"/>
                </a:cxn>
                <a:cxn ang="0">
                  <a:pos x="11" y="1717"/>
                </a:cxn>
                <a:cxn ang="0">
                  <a:pos x="41" y="1811"/>
                </a:cxn>
                <a:cxn ang="0">
                  <a:pos x="85" y="1878"/>
                </a:cxn>
                <a:cxn ang="0">
                  <a:pos x="171" y="1951"/>
                </a:cxn>
                <a:cxn ang="0">
                  <a:pos x="263" y="1989"/>
                </a:cxn>
                <a:cxn ang="0">
                  <a:pos x="349" y="1999"/>
                </a:cxn>
                <a:cxn ang="0">
                  <a:pos x="456" y="1986"/>
                </a:cxn>
                <a:cxn ang="0">
                  <a:pos x="522" y="1964"/>
                </a:cxn>
                <a:cxn ang="0">
                  <a:pos x="580" y="1933"/>
                </a:cxn>
                <a:cxn ang="0">
                  <a:pos x="640" y="1883"/>
                </a:cxn>
                <a:cxn ang="0">
                  <a:pos x="689" y="1808"/>
                </a:cxn>
                <a:cxn ang="0">
                  <a:pos x="710" y="1738"/>
                </a:cxn>
                <a:cxn ang="0">
                  <a:pos x="712" y="1099"/>
                </a:cxn>
                <a:cxn ang="0">
                  <a:pos x="708" y="1056"/>
                </a:cxn>
                <a:cxn ang="0">
                  <a:pos x="687" y="998"/>
                </a:cxn>
                <a:cxn ang="0">
                  <a:pos x="634" y="935"/>
                </a:cxn>
                <a:cxn ang="0">
                  <a:pos x="562" y="896"/>
                </a:cxn>
                <a:cxn ang="0">
                  <a:pos x="520" y="887"/>
                </a:cxn>
                <a:cxn ang="0">
                  <a:pos x="242" y="886"/>
                </a:cxn>
                <a:cxn ang="0">
                  <a:pos x="477" y="270"/>
                </a:cxn>
                <a:cxn ang="0">
                  <a:pos x="712" y="624"/>
                </a:cxn>
              </a:cxnLst>
              <a:rect l="0" t="0" r="r" b="b"/>
              <a:pathLst>
                <a:path w="712" h="1999">
                  <a:moveTo>
                    <a:pt x="712" y="298"/>
                  </a:moveTo>
                  <a:lnTo>
                    <a:pt x="710" y="267"/>
                  </a:lnTo>
                  <a:lnTo>
                    <a:pt x="701" y="223"/>
                  </a:lnTo>
                  <a:lnTo>
                    <a:pt x="691" y="196"/>
                  </a:lnTo>
                  <a:lnTo>
                    <a:pt x="678" y="169"/>
                  </a:lnTo>
                  <a:lnTo>
                    <a:pt x="652" y="132"/>
                  </a:lnTo>
                  <a:lnTo>
                    <a:pt x="632" y="109"/>
                  </a:lnTo>
                  <a:lnTo>
                    <a:pt x="610" y="88"/>
                  </a:lnTo>
                  <a:lnTo>
                    <a:pt x="585" y="68"/>
                  </a:lnTo>
                  <a:lnTo>
                    <a:pt x="558" y="51"/>
                  </a:lnTo>
                  <a:lnTo>
                    <a:pt x="499" y="23"/>
                  </a:lnTo>
                  <a:lnTo>
                    <a:pt x="451" y="9"/>
                  </a:lnTo>
                  <a:lnTo>
                    <a:pt x="399" y="2"/>
                  </a:lnTo>
                  <a:lnTo>
                    <a:pt x="363" y="0"/>
                  </a:lnTo>
                  <a:lnTo>
                    <a:pt x="326" y="2"/>
                  </a:lnTo>
                  <a:lnTo>
                    <a:pt x="290" y="7"/>
                  </a:lnTo>
                  <a:lnTo>
                    <a:pt x="255" y="15"/>
                  </a:lnTo>
                  <a:lnTo>
                    <a:pt x="206" y="32"/>
                  </a:lnTo>
                  <a:lnTo>
                    <a:pt x="160" y="56"/>
                  </a:lnTo>
                  <a:lnTo>
                    <a:pt x="132" y="75"/>
                  </a:lnTo>
                  <a:lnTo>
                    <a:pt x="95" y="107"/>
                  </a:lnTo>
                  <a:lnTo>
                    <a:pt x="62" y="144"/>
                  </a:lnTo>
                  <a:lnTo>
                    <a:pt x="36" y="185"/>
                  </a:lnTo>
                  <a:lnTo>
                    <a:pt x="16" y="229"/>
                  </a:lnTo>
                  <a:lnTo>
                    <a:pt x="4" y="277"/>
                  </a:lnTo>
                  <a:lnTo>
                    <a:pt x="0" y="309"/>
                  </a:lnTo>
                  <a:lnTo>
                    <a:pt x="0" y="858"/>
                  </a:lnTo>
                  <a:lnTo>
                    <a:pt x="4" y="909"/>
                  </a:lnTo>
                  <a:lnTo>
                    <a:pt x="8" y="934"/>
                  </a:lnTo>
                  <a:lnTo>
                    <a:pt x="22" y="979"/>
                  </a:lnTo>
                  <a:lnTo>
                    <a:pt x="42" y="1020"/>
                  </a:lnTo>
                  <a:lnTo>
                    <a:pt x="67" y="1055"/>
                  </a:lnTo>
                  <a:lnTo>
                    <a:pt x="97" y="1082"/>
                  </a:lnTo>
                  <a:lnTo>
                    <a:pt x="113" y="1093"/>
                  </a:lnTo>
                  <a:lnTo>
                    <a:pt x="130" y="1102"/>
                  </a:lnTo>
                  <a:lnTo>
                    <a:pt x="166" y="1112"/>
                  </a:lnTo>
                  <a:lnTo>
                    <a:pt x="185" y="1113"/>
                  </a:lnTo>
                  <a:lnTo>
                    <a:pt x="477" y="1113"/>
                  </a:lnTo>
                  <a:lnTo>
                    <a:pt x="477" y="1744"/>
                  </a:lnTo>
                  <a:lnTo>
                    <a:pt x="235" y="1744"/>
                  </a:lnTo>
                  <a:lnTo>
                    <a:pt x="235" y="1389"/>
                  </a:lnTo>
                  <a:lnTo>
                    <a:pt x="6" y="1389"/>
                  </a:lnTo>
                  <a:lnTo>
                    <a:pt x="7" y="1684"/>
                  </a:lnTo>
                  <a:lnTo>
                    <a:pt x="11" y="1717"/>
                  </a:lnTo>
                  <a:lnTo>
                    <a:pt x="22" y="1765"/>
                  </a:lnTo>
                  <a:lnTo>
                    <a:pt x="41" y="1811"/>
                  </a:lnTo>
                  <a:lnTo>
                    <a:pt x="66" y="1852"/>
                  </a:lnTo>
                  <a:lnTo>
                    <a:pt x="85" y="1878"/>
                  </a:lnTo>
                  <a:lnTo>
                    <a:pt x="131" y="1923"/>
                  </a:lnTo>
                  <a:lnTo>
                    <a:pt x="171" y="1951"/>
                  </a:lnTo>
                  <a:lnTo>
                    <a:pt x="216" y="1973"/>
                  </a:lnTo>
                  <a:lnTo>
                    <a:pt x="263" y="1989"/>
                  </a:lnTo>
                  <a:lnTo>
                    <a:pt x="314" y="1998"/>
                  </a:lnTo>
                  <a:lnTo>
                    <a:pt x="349" y="1999"/>
                  </a:lnTo>
                  <a:lnTo>
                    <a:pt x="404" y="1996"/>
                  </a:lnTo>
                  <a:lnTo>
                    <a:pt x="456" y="1986"/>
                  </a:lnTo>
                  <a:lnTo>
                    <a:pt x="490" y="1977"/>
                  </a:lnTo>
                  <a:lnTo>
                    <a:pt x="522" y="1964"/>
                  </a:lnTo>
                  <a:lnTo>
                    <a:pt x="552" y="1950"/>
                  </a:lnTo>
                  <a:lnTo>
                    <a:pt x="580" y="1933"/>
                  </a:lnTo>
                  <a:lnTo>
                    <a:pt x="606" y="1914"/>
                  </a:lnTo>
                  <a:lnTo>
                    <a:pt x="640" y="1883"/>
                  </a:lnTo>
                  <a:lnTo>
                    <a:pt x="668" y="1847"/>
                  </a:lnTo>
                  <a:lnTo>
                    <a:pt x="689" y="1808"/>
                  </a:lnTo>
                  <a:lnTo>
                    <a:pt x="700" y="1781"/>
                  </a:lnTo>
                  <a:lnTo>
                    <a:pt x="710" y="1738"/>
                  </a:lnTo>
                  <a:lnTo>
                    <a:pt x="712" y="1708"/>
                  </a:lnTo>
                  <a:lnTo>
                    <a:pt x="712" y="1099"/>
                  </a:lnTo>
                  <a:lnTo>
                    <a:pt x="711" y="1077"/>
                  </a:lnTo>
                  <a:lnTo>
                    <a:pt x="708" y="1056"/>
                  </a:lnTo>
                  <a:lnTo>
                    <a:pt x="695" y="1016"/>
                  </a:lnTo>
                  <a:lnTo>
                    <a:pt x="687" y="998"/>
                  </a:lnTo>
                  <a:lnTo>
                    <a:pt x="663" y="964"/>
                  </a:lnTo>
                  <a:lnTo>
                    <a:pt x="634" y="935"/>
                  </a:lnTo>
                  <a:lnTo>
                    <a:pt x="600" y="912"/>
                  </a:lnTo>
                  <a:lnTo>
                    <a:pt x="562" y="896"/>
                  </a:lnTo>
                  <a:lnTo>
                    <a:pt x="542" y="891"/>
                  </a:lnTo>
                  <a:lnTo>
                    <a:pt x="520" y="887"/>
                  </a:lnTo>
                  <a:lnTo>
                    <a:pt x="498" y="886"/>
                  </a:lnTo>
                  <a:lnTo>
                    <a:pt x="242" y="886"/>
                  </a:lnTo>
                  <a:lnTo>
                    <a:pt x="242" y="269"/>
                  </a:lnTo>
                  <a:lnTo>
                    <a:pt x="477" y="270"/>
                  </a:lnTo>
                  <a:lnTo>
                    <a:pt x="477" y="624"/>
                  </a:lnTo>
                  <a:lnTo>
                    <a:pt x="712" y="624"/>
                  </a:lnTo>
                  <a:lnTo>
                    <a:pt x="712" y="298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5" name="Rectangle 50"/>
            <p:cNvSpPr>
              <a:spLocks noChangeAspect="1" noChangeArrowheads="1"/>
            </p:cNvSpPr>
            <p:nvPr/>
          </p:nvSpPr>
          <p:spPr bwMode="auto">
            <a:xfrm>
              <a:off x="423" y="651"/>
              <a:ext cx="250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Rectangle 51"/>
            <p:cNvSpPr>
              <a:spLocks noChangeAspect="1" noChangeArrowheads="1"/>
            </p:cNvSpPr>
            <p:nvPr/>
          </p:nvSpPr>
          <p:spPr bwMode="auto">
            <a:xfrm>
              <a:off x="423" y="1082"/>
              <a:ext cx="250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Rectangle 52"/>
            <p:cNvSpPr>
              <a:spLocks noChangeAspect="1" noChangeArrowheads="1"/>
            </p:cNvSpPr>
            <p:nvPr/>
          </p:nvSpPr>
          <p:spPr bwMode="auto">
            <a:xfrm>
              <a:off x="423" y="1521"/>
              <a:ext cx="250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Rectangle 53"/>
            <p:cNvSpPr>
              <a:spLocks noChangeAspect="1" noChangeArrowheads="1"/>
            </p:cNvSpPr>
            <p:nvPr/>
          </p:nvSpPr>
          <p:spPr bwMode="auto">
            <a:xfrm>
              <a:off x="423" y="1952"/>
              <a:ext cx="250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Rectangle 54"/>
            <p:cNvSpPr>
              <a:spLocks noChangeAspect="1" noChangeArrowheads="1"/>
            </p:cNvSpPr>
            <p:nvPr/>
          </p:nvSpPr>
          <p:spPr bwMode="auto">
            <a:xfrm>
              <a:off x="423" y="2383"/>
              <a:ext cx="250" cy="2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20" name="Group 55"/>
            <p:cNvGrpSpPr>
              <a:grpSpLocks noChangeAspect="1"/>
            </p:cNvGrpSpPr>
            <p:nvPr/>
          </p:nvGrpSpPr>
          <p:grpSpPr bwMode="auto">
            <a:xfrm>
              <a:off x="5108" y="643"/>
              <a:ext cx="252" cy="1982"/>
              <a:chOff x="5108" y="643"/>
              <a:chExt cx="252" cy="1982"/>
            </a:xfrm>
          </p:grpSpPr>
          <p:sp>
            <p:nvSpPr>
              <p:cNvPr id="23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5110" y="643"/>
                <a:ext cx="250" cy="2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Rectangle 57"/>
              <p:cNvSpPr>
                <a:spLocks noChangeAspect="1" noChangeArrowheads="1"/>
              </p:cNvSpPr>
              <p:nvPr/>
            </p:nvSpPr>
            <p:spPr bwMode="auto">
              <a:xfrm>
                <a:off x="5110" y="1090"/>
                <a:ext cx="250" cy="2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5" name="Rectangle 58"/>
              <p:cNvSpPr>
                <a:spLocks noChangeAspect="1" noChangeArrowheads="1"/>
              </p:cNvSpPr>
              <p:nvPr/>
            </p:nvSpPr>
            <p:spPr bwMode="auto">
              <a:xfrm>
                <a:off x="5110" y="1960"/>
                <a:ext cx="250" cy="2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6" name="Rectangle 59"/>
              <p:cNvSpPr>
                <a:spLocks noChangeAspect="1" noChangeArrowheads="1"/>
              </p:cNvSpPr>
              <p:nvPr/>
            </p:nvSpPr>
            <p:spPr bwMode="auto">
              <a:xfrm>
                <a:off x="5110" y="2375"/>
                <a:ext cx="250" cy="2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s-ES_tradnl">
                  <a:latin typeface="Times New Roman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21" name="Freeform 60"/>
            <p:cNvSpPr>
              <a:spLocks noChangeAspect="1" noEditPoints="1"/>
            </p:cNvSpPr>
            <p:nvPr/>
          </p:nvSpPr>
          <p:spPr bwMode="auto">
            <a:xfrm>
              <a:off x="892" y="651"/>
              <a:ext cx="720" cy="1975"/>
            </a:xfrm>
            <a:custGeom>
              <a:avLst/>
              <a:gdLst/>
              <a:ahLst/>
              <a:cxnLst>
                <a:cxn ang="0">
                  <a:pos x="948" y="4045"/>
                </a:cxn>
                <a:cxn ang="0">
                  <a:pos x="1033" y="4045"/>
                </a:cxn>
                <a:cxn ang="0">
                  <a:pos x="1104" y="4035"/>
                </a:cxn>
                <a:cxn ang="0">
                  <a:pos x="1177" y="4013"/>
                </a:cxn>
                <a:cxn ang="0">
                  <a:pos x="1249" y="3976"/>
                </a:cxn>
                <a:cxn ang="0">
                  <a:pos x="1315" y="3923"/>
                </a:cxn>
                <a:cxn ang="0">
                  <a:pos x="1362" y="3871"/>
                </a:cxn>
                <a:cxn ang="0">
                  <a:pos x="1411" y="3795"/>
                </a:cxn>
                <a:cxn ang="0">
                  <a:pos x="1455" y="3698"/>
                </a:cxn>
                <a:cxn ang="0">
                  <a:pos x="1483" y="3608"/>
                </a:cxn>
                <a:cxn ang="0">
                  <a:pos x="1482" y="459"/>
                </a:cxn>
                <a:cxn ang="0">
                  <a:pos x="1473" y="367"/>
                </a:cxn>
                <a:cxn ang="0">
                  <a:pos x="1454" y="286"/>
                </a:cxn>
                <a:cxn ang="0">
                  <a:pos x="1431" y="220"/>
                </a:cxn>
                <a:cxn ang="0">
                  <a:pos x="1392" y="153"/>
                </a:cxn>
                <a:cxn ang="0">
                  <a:pos x="1344" y="99"/>
                </a:cxn>
                <a:cxn ang="0">
                  <a:pos x="1278" y="52"/>
                </a:cxn>
                <a:cxn ang="0">
                  <a:pos x="1213" y="24"/>
                </a:cxn>
                <a:cxn ang="0">
                  <a:pos x="1139" y="5"/>
                </a:cxn>
                <a:cxn ang="0">
                  <a:pos x="1094" y="0"/>
                </a:cxn>
                <a:cxn ang="0">
                  <a:pos x="0" y="0"/>
                </a:cxn>
                <a:cxn ang="0">
                  <a:pos x="0" y="4045"/>
                </a:cxn>
                <a:cxn ang="0">
                  <a:pos x="948" y="4045"/>
                </a:cxn>
                <a:cxn ang="0">
                  <a:pos x="462" y="484"/>
                </a:cxn>
                <a:cxn ang="0">
                  <a:pos x="462" y="3560"/>
                </a:cxn>
                <a:cxn ang="0">
                  <a:pos x="992" y="3560"/>
                </a:cxn>
                <a:cxn ang="0">
                  <a:pos x="992" y="484"/>
                </a:cxn>
                <a:cxn ang="0">
                  <a:pos x="462" y="484"/>
                </a:cxn>
              </a:cxnLst>
              <a:rect l="0" t="0" r="r" b="b"/>
              <a:pathLst>
                <a:path w="1483" h="4045">
                  <a:moveTo>
                    <a:pt x="948" y="4045"/>
                  </a:moveTo>
                  <a:lnTo>
                    <a:pt x="1033" y="4045"/>
                  </a:lnTo>
                  <a:lnTo>
                    <a:pt x="1104" y="4035"/>
                  </a:lnTo>
                  <a:lnTo>
                    <a:pt x="1177" y="4013"/>
                  </a:lnTo>
                  <a:lnTo>
                    <a:pt x="1249" y="3976"/>
                  </a:lnTo>
                  <a:lnTo>
                    <a:pt x="1315" y="3923"/>
                  </a:lnTo>
                  <a:lnTo>
                    <a:pt x="1362" y="3871"/>
                  </a:lnTo>
                  <a:lnTo>
                    <a:pt x="1411" y="3795"/>
                  </a:lnTo>
                  <a:lnTo>
                    <a:pt x="1455" y="3698"/>
                  </a:lnTo>
                  <a:lnTo>
                    <a:pt x="1483" y="3608"/>
                  </a:lnTo>
                  <a:lnTo>
                    <a:pt x="1482" y="459"/>
                  </a:lnTo>
                  <a:lnTo>
                    <a:pt x="1473" y="367"/>
                  </a:lnTo>
                  <a:lnTo>
                    <a:pt x="1454" y="286"/>
                  </a:lnTo>
                  <a:lnTo>
                    <a:pt x="1431" y="220"/>
                  </a:lnTo>
                  <a:lnTo>
                    <a:pt x="1392" y="153"/>
                  </a:lnTo>
                  <a:lnTo>
                    <a:pt x="1344" y="99"/>
                  </a:lnTo>
                  <a:lnTo>
                    <a:pt x="1278" y="52"/>
                  </a:lnTo>
                  <a:lnTo>
                    <a:pt x="1213" y="24"/>
                  </a:lnTo>
                  <a:lnTo>
                    <a:pt x="1139" y="5"/>
                  </a:lnTo>
                  <a:lnTo>
                    <a:pt x="1094" y="0"/>
                  </a:lnTo>
                  <a:lnTo>
                    <a:pt x="0" y="0"/>
                  </a:lnTo>
                  <a:lnTo>
                    <a:pt x="0" y="4045"/>
                  </a:lnTo>
                  <a:lnTo>
                    <a:pt x="948" y="4045"/>
                  </a:lnTo>
                  <a:close/>
                  <a:moveTo>
                    <a:pt x="462" y="484"/>
                  </a:moveTo>
                  <a:lnTo>
                    <a:pt x="462" y="3560"/>
                  </a:lnTo>
                  <a:lnTo>
                    <a:pt x="992" y="3560"/>
                  </a:lnTo>
                  <a:lnTo>
                    <a:pt x="992" y="484"/>
                  </a:lnTo>
                  <a:lnTo>
                    <a:pt x="462" y="484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22" name="Freeform 61"/>
            <p:cNvSpPr>
              <a:spLocks noChangeAspect="1" noEditPoints="1"/>
            </p:cNvSpPr>
            <p:nvPr/>
          </p:nvSpPr>
          <p:spPr bwMode="auto">
            <a:xfrm>
              <a:off x="3670" y="643"/>
              <a:ext cx="1690" cy="1983"/>
            </a:xfrm>
            <a:custGeom>
              <a:avLst/>
              <a:gdLst/>
              <a:ahLst/>
              <a:cxnLst>
                <a:cxn ang="0">
                  <a:pos x="2486" y="695"/>
                </a:cxn>
                <a:cxn ang="0">
                  <a:pos x="2481" y="625"/>
                </a:cxn>
                <a:cxn ang="0">
                  <a:pos x="2470" y="555"/>
                </a:cxn>
                <a:cxn ang="0">
                  <a:pos x="2439" y="456"/>
                </a:cxn>
                <a:cxn ang="0">
                  <a:pos x="2393" y="364"/>
                </a:cxn>
                <a:cxn ang="0">
                  <a:pos x="2333" y="279"/>
                </a:cxn>
                <a:cxn ang="0">
                  <a:pos x="2261" y="204"/>
                </a:cxn>
                <a:cxn ang="0">
                  <a:pos x="2178" y="138"/>
                </a:cxn>
                <a:cxn ang="0">
                  <a:pos x="2084" y="84"/>
                </a:cxn>
                <a:cxn ang="0">
                  <a:pos x="1982" y="42"/>
                </a:cxn>
                <a:cxn ang="0">
                  <a:pos x="1871" y="14"/>
                </a:cxn>
                <a:cxn ang="0">
                  <a:pos x="1795" y="3"/>
                </a:cxn>
                <a:cxn ang="0">
                  <a:pos x="1716" y="0"/>
                </a:cxn>
                <a:cxn ang="0">
                  <a:pos x="1641" y="3"/>
                </a:cxn>
                <a:cxn ang="0">
                  <a:pos x="1567" y="14"/>
                </a:cxn>
                <a:cxn ang="0">
                  <a:pos x="1462" y="44"/>
                </a:cxn>
                <a:cxn ang="0">
                  <a:pos x="1363" y="87"/>
                </a:cxn>
                <a:cxn ang="0">
                  <a:pos x="1272" y="143"/>
                </a:cxn>
                <a:cxn ang="0">
                  <a:pos x="1191" y="212"/>
                </a:cxn>
                <a:cxn ang="0">
                  <a:pos x="1122" y="291"/>
                </a:cxn>
                <a:cxn ang="0">
                  <a:pos x="1064" y="380"/>
                </a:cxn>
                <a:cxn ang="0">
                  <a:pos x="1020" y="476"/>
                </a:cxn>
                <a:cxn ang="0">
                  <a:pos x="998" y="544"/>
                </a:cxn>
                <a:cxn ang="0">
                  <a:pos x="978" y="651"/>
                </a:cxn>
                <a:cxn ang="0">
                  <a:pos x="974" y="725"/>
                </a:cxn>
                <a:cxn ang="0">
                  <a:pos x="974" y="1798"/>
                </a:cxn>
                <a:cxn ang="0">
                  <a:pos x="0" y="1798"/>
                </a:cxn>
                <a:cxn ang="0">
                  <a:pos x="2" y="2316"/>
                </a:cxn>
                <a:cxn ang="0">
                  <a:pos x="958" y="2316"/>
                </a:cxn>
                <a:cxn ang="0">
                  <a:pos x="960" y="4016"/>
                </a:cxn>
                <a:cxn ang="0">
                  <a:pos x="1484" y="4016"/>
                </a:cxn>
                <a:cxn ang="0">
                  <a:pos x="1486" y="2321"/>
                </a:cxn>
                <a:cxn ang="0">
                  <a:pos x="1964" y="2321"/>
                </a:cxn>
                <a:cxn ang="0">
                  <a:pos x="1964" y="4016"/>
                </a:cxn>
                <a:cxn ang="0">
                  <a:pos x="2500" y="4016"/>
                </a:cxn>
                <a:cxn ang="0">
                  <a:pos x="2502" y="2323"/>
                </a:cxn>
                <a:cxn ang="0">
                  <a:pos x="3447" y="2321"/>
                </a:cxn>
                <a:cxn ang="0">
                  <a:pos x="3447" y="1790"/>
                </a:cxn>
                <a:cxn ang="0">
                  <a:pos x="2486" y="1790"/>
                </a:cxn>
                <a:cxn ang="0">
                  <a:pos x="2486" y="695"/>
                </a:cxn>
                <a:cxn ang="0">
                  <a:pos x="1480" y="540"/>
                </a:cxn>
                <a:cxn ang="0">
                  <a:pos x="1480" y="1782"/>
                </a:cxn>
                <a:cxn ang="0">
                  <a:pos x="2003" y="1782"/>
                </a:cxn>
                <a:cxn ang="0">
                  <a:pos x="2003" y="540"/>
                </a:cxn>
                <a:cxn ang="0">
                  <a:pos x="1480" y="540"/>
                </a:cxn>
              </a:cxnLst>
              <a:rect l="0" t="0" r="r" b="b"/>
              <a:pathLst>
                <a:path w="3447" h="4016">
                  <a:moveTo>
                    <a:pt x="2486" y="695"/>
                  </a:moveTo>
                  <a:lnTo>
                    <a:pt x="2481" y="625"/>
                  </a:lnTo>
                  <a:lnTo>
                    <a:pt x="2470" y="555"/>
                  </a:lnTo>
                  <a:lnTo>
                    <a:pt x="2439" y="456"/>
                  </a:lnTo>
                  <a:lnTo>
                    <a:pt x="2393" y="364"/>
                  </a:lnTo>
                  <a:lnTo>
                    <a:pt x="2333" y="279"/>
                  </a:lnTo>
                  <a:lnTo>
                    <a:pt x="2261" y="204"/>
                  </a:lnTo>
                  <a:lnTo>
                    <a:pt x="2178" y="138"/>
                  </a:lnTo>
                  <a:lnTo>
                    <a:pt x="2084" y="84"/>
                  </a:lnTo>
                  <a:lnTo>
                    <a:pt x="1982" y="42"/>
                  </a:lnTo>
                  <a:lnTo>
                    <a:pt x="1871" y="14"/>
                  </a:lnTo>
                  <a:lnTo>
                    <a:pt x="1795" y="3"/>
                  </a:lnTo>
                  <a:lnTo>
                    <a:pt x="1716" y="0"/>
                  </a:lnTo>
                  <a:lnTo>
                    <a:pt x="1641" y="3"/>
                  </a:lnTo>
                  <a:lnTo>
                    <a:pt x="1567" y="14"/>
                  </a:lnTo>
                  <a:lnTo>
                    <a:pt x="1462" y="44"/>
                  </a:lnTo>
                  <a:lnTo>
                    <a:pt x="1363" y="87"/>
                  </a:lnTo>
                  <a:lnTo>
                    <a:pt x="1272" y="143"/>
                  </a:lnTo>
                  <a:lnTo>
                    <a:pt x="1191" y="212"/>
                  </a:lnTo>
                  <a:lnTo>
                    <a:pt x="1122" y="291"/>
                  </a:lnTo>
                  <a:lnTo>
                    <a:pt x="1064" y="380"/>
                  </a:lnTo>
                  <a:lnTo>
                    <a:pt x="1020" y="476"/>
                  </a:lnTo>
                  <a:lnTo>
                    <a:pt x="998" y="544"/>
                  </a:lnTo>
                  <a:lnTo>
                    <a:pt x="978" y="651"/>
                  </a:lnTo>
                  <a:lnTo>
                    <a:pt x="974" y="725"/>
                  </a:lnTo>
                  <a:lnTo>
                    <a:pt x="974" y="1798"/>
                  </a:lnTo>
                  <a:lnTo>
                    <a:pt x="0" y="1798"/>
                  </a:lnTo>
                  <a:lnTo>
                    <a:pt x="2" y="2316"/>
                  </a:lnTo>
                  <a:lnTo>
                    <a:pt x="958" y="2316"/>
                  </a:lnTo>
                  <a:lnTo>
                    <a:pt x="960" y="4016"/>
                  </a:lnTo>
                  <a:lnTo>
                    <a:pt x="1484" y="4016"/>
                  </a:lnTo>
                  <a:lnTo>
                    <a:pt x="1486" y="2321"/>
                  </a:lnTo>
                  <a:lnTo>
                    <a:pt x="1964" y="2321"/>
                  </a:lnTo>
                  <a:lnTo>
                    <a:pt x="1964" y="4016"/>
                  </a:lnTo>
                  <a:lnTo>
                    <a:pt x="2500" y="4016"/>
                  </a:lnTo>
                  <a:lnTo>
                    <a:pt x="2502" y="2323"/>
                  </a:lnTo>
                  <a:lnTo>
                    <a:pt x="3447" y="2321"/>
                  </a:lnTo>
                  <a:lnTo>
                    <a:pt x="3447" y="1790"/>
                  </a:lnTo>
                  <a:lnTo>
                    <a:pt x="2486" y="1790"/>
                  </a:lnTo>
                  <a:lnTo>
                    <a:pt x="2486" y="695"/>
                  </a:lnTo>
                  <a:close/>
                  <a:moveTo>
                    <a:pt x="1480" y="540"/>
                  </a:moveTo>
                  <a:lnTo>
                    <a:pt x="1480" y="1782"/>
                  </a:lnTo>
                  <a:lnTo>
                    <a:pt x="2003" y="1782"/>
                  </a:lnTo>
                  <a:lnTo>
                    <a:pt x="2003" y="540"/>
                  </a:lnTo>
                  <a:lnTo>
                    <a:pt x="1480" y="540"/>
                  </a:lnTo>
                  <a:close/>
                </a:path>
              </a:pathLst>
            </a:custGeom>
            <a:solidFill>
              <a:srgbClr val="00B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_tradnl">
                <a:latin typeface="Times New Roman" charset="0"/>
                <a:ea typeface="ＭＳ Ｐゴシック" charset="-128"/>
                <a:cs typeface="+mn-cs"/>
              </a:endParaRPr>
            </a:p>
          </p:txBody>
        </p:sp>
      </p:grpSp>
      <p:sp>
        <p:nvSpPr>
          <p:cNvPr id="27" name="Title 1"/>
          <p:cNvSpPr txBox="1">
            <a:spLocks/>
          </p:cNvSpPr>
          <p:nvPr userDrawn="1"/>
        </p:nvSpPr>
        <p:spPr>
          <a:xfrm>
            <a:off x="628650" y="365127"/>
            <a:ext cx="7886700" cy="6127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2" name="Rectángulo 1"/>
          <p:cNvSpPr/>
          <p:nvPr userDrawn="1"/>
        </p:nvSpPr>
        <p:spPr>
          <a:xfrm>
            <a:off x="3359888" y="6218221"/>
            <a:ext cx="2755162" cy="54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39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4" r:id="rId1"/>
    <p:sldLayoutId id="2147484255" r:id="rId2"/>
    <p:sldLayoutId id="2147484256" r:id="rId3"/>
    <p:sldLayoutId id="2147484257" r:id="rId4"/>
    <p:sldLayoutId id="2147484258" r:id="rId5"/>
    <p:sldLayoutId id="2147484259" r:id="rId6"/>
    <p:sldLayoutId id="2147484260" r:id="rId7"/>
    <p:sldLayoutId id="2147484261" r:id="rId8"/>
    <p:sldLayoutId id="2147484262" r:id="rId9"/>
    <p:sldLayoutId id="2147484263" r:id="rId10"/>
    <p:sldLayoutId id="2147484264" r:id="rId11"/>
    <p:sldLayoutId id="214748426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ntl/es/about/datacenters/discover/" TargetMode="External"/><Relationship Id="rId2" Type="http://schemas.openxmlformats.org/officeDocument/2006/relationships/hyperlink" Target="https://www.google.com/about/datacenters/efficiency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423863" y="2527300"/>
            <a:ext cx="822801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 err="1" smtClean="0">
                <a:ea typeface="ＭＳ Ｐゴシック" pitchFamily="-105" charset="-128"/>
                <a:cs typeface="ＭＳ Ｐゴシック" pitchFamily="-105" charset="-128"/>
              </a:rPr>
              <a:t>Configuración</a:t>
            </a:r>
            <a:r>
              <a:rPr lang="en-GB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GB" dirty="0">
                <a:ea typeface="ＭＳ Ｐゴシック" pitchFamily="-105" charset="-128"/>
                <a:cs typeface="ＭＳ Ｐゴシック" pitchFamily="-105" charset="-128"/>
              </a:rPr>
              <a:t>y </a:t>
            </a:r>
            <a:r>
              <a:rPr lang="en-GB" dirty="0" err="1" smtClean="0">
                <a:ea typeface="ＭＳ Ｐゴシック" pitchFamily="-105" charset="-128"/>
                <a:cs typeface="ＭＳ Ｐゴシック" pitchFamily="-105" charset="-128"/>
              </a:rPr>
              <a:t>Optimización</a:t>
            </a:r>
            <a:r>
              <a:rPr lang="en-GB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GB" dirty="0">
                <a:ea typeface="ＭＳ Ｐゴシック" pitchFamily="-105" charset="-128"/>
                <a:cs typeface="ＭＳ Ｐゴシック" pitchFamily="-105" charset="-128"/>
              </a:rPr>
              <a:t>de </a:t>
            </a:r>
            <a:r>
              <a:rPr lang="en-GB" dirty="0" err="1" smtClean="0">
                <a:ea typeface="ＭＳ Ｐゴシック" pitchFamily="-105" charset="-128"/>
                <a:cs typeface="ＭＳ Ｐゴシック" pitchFamily="-105" charset="-128"/>
              </a:rPr>
              <a:t>Sistemas</a:t>
            </a:r>
            <a:r>
              <a:rPr lang="en-GB" dirty="0" smtClean="0">
                <a:ea typeface="ＭＳ Ｐゴシック" pitchFamily="-105" charset="-128"/>
                <a:cs typeface="ＭＳ Ｐゴシック" pitchFamily="-105" charset="-128"/>
              </a:rPr>
              <a:t> de </a:t>
            </a:r>
            <a:r>
              <a:rPr lang="en-GB" dirty="0" err="1" smtClean="0">
                <a:ea typeface="ＭＳ Ｐゴシック" pitchFamily="-105" charset="-128"/>
                <a:cs typeface="ＭＳ Ｐゴシック" pitchFamily="-105" charset="-128"/>
              </a:rPr>
              <a:t>Cómputo</a:t>
            </a:r>
            <a:r>
              <a:rPr lang="en-GB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endParaRPr lang="en-U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7411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471488" y="4108450"/>
            <a:ext cx="8458200" cy="17526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GB" sz="2500" dirty="0">
                <a:ea typeface="ＭＳ Ｐゴシック" pitchFamily="-105" charset="-128"/>
                <a:cs typeface="ＭＳ Ｐゴシック" pitchFamily="-105" charset="-128"/>
              </a:rPr>
              <a:t>Master </a:t>
            </a:r>
            <a:r>
              <a:rPr lang="en-GB" sz="2500" dirty="0" err="1" smtClean="0">
                <a:ea typeface="ＭＳ Ｐゴシック" pitchFamily="-105" charset="-128"/>
                <a:cs typeface="ＭＳ Ｐゴシック" pitchFamily="-105" charset="-128"/>
              </a:rPr>
              <a:t>Universitario</a:t>
            </a:r>
            <a:r>
              <a:rPr lang="en-GB" sz="2500" dirty="0" smtClean="0">
                <a:ea typeface="ＭＳ Ｐゴシック" pitchFamily="-105" charset="-128"/>
                <a:cs typeface="ＭＳ Ｐゴシック" pitchFamily="-105" charset="-128"/>
              </a:rPr>
              <a:t> en </a:t>
            </a:r>
            <a:r>
              <a:rPr lang="en-GB" sz="2500" dirty="0" err="1">
                <a:ea typeface="ＭＳ Ｐゴシック" pitchFamily="-105" charset="-128"/>
                <a:cs typeface="ＭＳ Ｐゴシック" pitchFamily="-105" charset="-128"/>
              </a:rPr>
              <a:t>Ingeniería</a:t>
            </a:r>
            <a:r>
              <a:rPr lang="en-GB" sz="2500" dirty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GB" sz="2500" dirty="0" err="1" smtClean="0">
                <a:ea typeface="ＭＳ Ｐゴシック" pitchFamily="-105" charset="-128"/>
                <a:cs typeface="ＭＳ Ｐゴシック" pitchFamily="-105" charset="-128"/>
              </a:rPr>
              <a:t>Informática</a:t>
            </a:r>
            <a:endParaRPr lang="en-GB" sz="2500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r>
              <a:rPr lang="en-GB" sz="2400" dirty="0" err="1" smtClean="0">
                <a:ea typeface="ＭＳ Ｐゴシック" pitchFamily="-105" charset="-128"/>
                <a:cs typeface="ＭＳ Ｐゴシック" pitchFamily="-105" charset="-128"/>
              </a:rPr>
              <a:t>Depto</a:t>
            </a:r>
            <a:r>
              <a:rPr lang="en-GB" sz="2400" dirty="0" smtClean="0">
                <a:ea typeface="ＭＳ Ｐゴシック" pitchFamily="-105" charset="-128"/>
                <a:cs typeface="ＭＳ Ｐゴシック" pitchFamily="-105" charset="-128"/>
              </a:rPr>
              <a:t>. 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>de </a:t>
            </a:r>
            <a:r>
              <a:rPr lang="en-GB" sz="2400" dirty="0" err="1">
                <a:ea typeface="ＭＳ Ｐゴシック" pitchFamily="-105" charset="-128"/>
                <a:cs typeface="ＭＳ Ｐゴシック" pitchFamily="-105" charset="-128"/>
              </a:rPr>
              <a:t>Informática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> de </a:t>
            </a:r>
            <a:r>
              <a:rPr lang="en-GB" sz="2400" dirty="0" err="1">
                <a:ea typeface="ＭＳ Ｐゴシック" pitchFamily="-105" charset="-128"/>
                <a:cs typeface="ＭＳ Ｐゴシック" pitchFamily="-105" charset="-128"/>
              </a:rPr>
              <a:t>Sistemas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> y </a:t>
            </a:r>
            <a:r>
              <a:rPr lang="en-GB" sz="2400" dirty="0" err="1">
                <a:ea typeface="ＭＳ Ｐゴシック" pitchFamily="-105" charset="-128"/>
                <a:cs typeface="ＭＳ Ｐゴシック" pitchFamily="-105" charset="-128"/>
              </a:rPr>
              <a:t>Computadores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> (DISCA)</a:t>
            </a:r>
            <a:r>
              <a:rPr lang="en-GB" dirty="0">
                <a:ea typeface="ＭＳ Ｐゴシック" pitchFamily="-105" charset="-128"/>
                <a:cs typeface="ＭＳ Ｐゴシック" pitchFamily="-105" charset="-128"/>
              </a:rPr>
              <a:t> </a:t>
            </a:r>
          </a:p>
          <a:p>
            <a:pPr eaLnBrk="1" hangingPunct="1"/>
            <a:r>
              <a:rPr lang="en-GB" sz="2400" dirty="0" smtClean="0">
                <a:ea typeface="ＭＳ Ｐゴシック" pitchFamily="-105" charset="-128"/>
                <a:cs typeface="ＭＳ Ｐゴシック" pitchFamily="-105" charset="-128"/>
              </a:rPr>
              <a:t>Universidad </a:t>
            </a:r>
            <a:r>
              <a:rPr lang="en-GB" sz="2400" dirty="0" err="1">
                <a:ea typeface="ＭＳ Ｐゴシック" pitchFamily="-105" charset="-128"/>
                <a:cs typeface="ＭＳ Ｐゴシック" pitchFamily="-105" charset="-128"/>
              </a:rPr>
              <a:t>Politécnica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> de </a:t>
            </a:r>
            <a:r>
              <a:rPr lang="en-GB" sz="2400" dirty="0" smtClean="0">
                <a:ea typeface="ＭＳ Ｐゴシック" pitchFamily="-105" charset="-128"/>
                <a:cs typeface="ＭＳ Ｐゴシック" pitchFamily="-105" charset="-128"/>
              </a:rPr>
              <a:t>Valencia</a:t>
            </a:r>
          </a:p>
          <a:p>
            <a:pPr eaLnBrk="1" hangingPunct="1"/>
            <a:r>
              <a:rPr lang="en-GB" sz="1400" dirty="0" err="1" smtClean="0">
                <a:ea typeface="ＭＳ Ｐゴシック" pitchFamily="-105" charset="-128"/>
                <a:cs typeface="ＭＳ Ｐゴシック" pitchFamily="-105" charset="-128"/>
              </a:rPr>
              <a:t>Transparencias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GB" sz="1400" dirty="0" err="1" smtClean="0">
                <a:ea typeface="ＭＳ Ｐゴシック" pitchFamily="-105" charset="-128"/>
                <a:cs typeface="ＭＳ Ｐゴシック" pitchFamily="-105" charset="-128"/>
              </a:rPr>
              <a:t>basadas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 : Pedro </a:t>
            </a:r>
            <a:r>
              <a:rPr lang="en-GB" sz="1400" dirty="0" err="1" smtClean="0">
                <a:ea typeface="ＭＳ Ｐゴシック" pitchFamily="-105" charset="-128"/>
                <a:cs typeface="ＭＳ Ｐゴシック" pitchFamily="-105" charset="-128"/>
              </a:rPr>
              <a:t>López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 Rodríguez</a:t>
            </a:r>
          </a:p>
          <a:p>
            <a:pPr eaLnBrk="1" hangingPunct="1"/>
            <a:r>
              <a:rPr lang="en-GB" sz="1400" dirty="0" err="1" smtClean="0">
                <a:ea typeface="ＭＳ Ｐゴシック" pitchFamily="-105" charset="-128"/>
                <a:cs typeface="ＭＳ Ｐゴシック" pitchFamily="-105" charset="-128"/>
              </a:rPr>
              <a:t>Revisión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 y </a:t>
            </a:r>
            <a:r>
              <a:rPr lang="en-GB" sz="1400" dirty="0" err="1" smtClean="0">
                <a:ea typeface="ＭＳ Ｐゴシック" pitchFamily="-105" charset="-128"/>
                <a:cs typeface="ＭＳ Ｐゴシック" pitchFamily="-105" charset="-128"/>
              </a:rPr>
              <a:t>actualización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: 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Carles </a:t>
            </a:r>
            <a:r>
              <a:rPr lang="en-GB" sz="1400" dirty="0" smtClean="0">
                <a:ea typeface="ＭＳ Ｐゴシック" pitchFamily="-105" charset="-128"/>
                <a:cs typeface="ＭＳ Ｐゴシック" pitchFamily="-105" charset="-128"/>
              </a:rPr>
              <a:t>Hernández</a:t>
            </a:r>
            <a:r>
              <a:rPr lang="en-GB" sz="2400" dirty="0"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GB" sz="2400" dirty="0">
                <a:ea typeface="ＭＳ Ｐゴシック" pitchFamily="-105" charset="-128"/>
                <a:cs typeface="ＭＳ Ｐゴシック" pitchFamily="-105" charset="-128"/>
              </a:rPr>
            </a:br>
            <a:endParaRPr lang="en-GB" sz="2400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n-U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774558" y="6294474"/>
            <a:ext cx="2105247" cy="41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ebser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509" y="3746115"/>
            <a:ext cx="2863080" cy="222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Como tener alta disponibilidad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Tener elementos de redundancia en el sistema</a:t>
            </a:r>
          </a:p>
          <a:p>
            <a:pPr lvl="2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Nodos, red, fuentes de alimentación, …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Implementar servicios de forma diversa</a:t>
            </a:r>
          </a:p>
          <a:p>
            <a:pPr lvl="2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Si cae un servicio tener alternativa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Evitar los “single </a:t>
            </a:r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point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 of </a:t>
            </a:r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failure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” (SPOF)</a:t>
            </a:r>
          </a:p>
        </p:txBody>
      </p:sp>
    </p:spTree>
    <p:extLst>
      <p:ext uri="{BB962C8B-B14F-4D97-AF65-F5344CB8AC3E}">
        <p14:creationId xmlns:p14="http://schemas.microsoft.com/office/powerpoint/2010/main" val="2653617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11</a:t>
            </a:fld>
            <a:endParaRPr lang="es-E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Disponibilidad (</a:t>
            </a:r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Availability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)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/>
              <a:t>A = MTTF </a:t>
            </a:r>
            <a:r>
              <a:rPr lang="es-ES" dirty="0"/>
              <a:t>/ (MTTF + MTTR</a:t>
            </a:r>
            <a:r>
              <a:rPr lang="es-ES" dirty="0" smtClean="0"/>
              <a:t>)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MTTF = Mean time to </a:t>
            </a:r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Failure</a:t>
            </a: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  <a:p>
            <a:pPr lvl="2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Suele proporcionarlo el fabricante para cada componente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MTTR = Mean time to </a:t>
            </a:r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repair</a:t>
            </a: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  <a:p>
            <a:pPr lvl="2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Depende de la instalación en particular</a:t>
            </a:r>
          </a:p>
          <a:p>
            <a:pPr lvl="1" fontAlgn="auto">
              <a:spcAft>
                <a:spcPts val="0"/>
              </a:spcAft>
            </a:pPr>
            <a:r>
              <a:rPr lang="en-US" dirty="0" err="1" smtClean="0"/>
              <a:t>Ejemplo</a:t>
            </a:r>
            <a:r>
              <a:rPr lang="en-US" dirty="0" smtClean="0"/>
              <a:t> : </a:t>
            </a:r>
          </a:p>
          <a:p>
            <a:pPr lvl="2" fontAlgn="auto">
              <a:spcAft>
                <a:spcPts val="0"/>
              </a:spcAft>
            </a:pPr>
            <a:r>
              <a:rPr lang="en-US" dirty="0" smtClean="0"/>
              <a:t>MTTF </a:t>
            </a:r>
            <a:r>
              <a:rPr lang="en-US" dirty="0"/>
              <a:t>= 200,000 </a:t>
            </a:r>
            <a:r>
              <a:rPr lang="en-US" dirty="0" smtClean="0"/>
              <a:t>horas (23 </a:t>
            </a:r>
            <a:r>
              <a:rPr lang="en-US" dirty="0" err="1" smtClean="0"/>
              <a:t>años</a:t>
            </a:r>
            <a:r>
              <a:rPr lang="en-US" dirty="0" smtClean="0"/>
              <a:t>) para un disco </a:t>
            </a:r>
          </a:p>
          <a:p>
            <a:pPr lvl="2" fontAlgn="auto">
              <a:spcAft>
                <a:spcPts val="0"/>
              </a:spcAft>
            </a:pPr>
            <a:r>
              <a:rPr lang="en-US" dirty="0" smtClean="0"/>
              <a:t>MTTF </a:t>
            </a:r>
            <a:r>
              <a:rPr lang="en-US" dirty="0"/>
              <a:t>= 2000 </a:t>
            </a:r>
            <a:r>
              <a:rPr lang="en-US" dirty="0" smtClean="0"/>
              <a:t>horas </a:t>
            </a:r>
            <a:r>
              <a:rPr lang="en-US" dirty="0"/>
              <a:t>(3 </a:t>
            </a:r>
            <a:r>
              <a:rPr lang="en-US" dirty="0" err="1" smtClean="0"/>
              <a:t>meses</a:t>
            </a:r>
            <a:r>
              <a:rPr lang="en-US" dirty="0" smtClean="0"/>
              <a:t>) para un array de </a:t>
            </a:r>
            <a:r>
              <a:rPr lang="en-US" dirty="0"/>
              <a:t>100 </a:t>
            </a:r>
            <a:r>
              <a:rPr lang="en-US" dirty="0" smtClean="0"/>
              <a:t>discos</a:t>
            </a:r>
          </a:p>
          <a:p>
            <a:pPr lvl="1" fontAlgn="auto">
              <a:spcAft>
                <a:spcPts val="0"/>
              </a:spcAft>
            </a:pPr>
            <a:r>
              <a:rPr lang="en-US" i="1" dirty="0" smtClean="0">
                <a:ea typeface="ＭＳ Ｐゴシック" pitchFamily="-105" charset="-128"/>
                <a:cs typeface="ＭＳ Ｐゴシック" pitchFamily="-105" charset="-128"/>
              </a:rPr>
              <a:t>A </a:t>
            </a:r>
            <a:r>
              <a:rPr lang="en-US" i="1" dirty="0" err="1" smtClean="0">
                <a:ea typeface="ＭＳ Ｐゴシック" pitchFamily="-105" charset="-128"/>
                <a:cs typeface="ＭＳ Ｐゴシック" pitchFamily="-105" charset="-128"/>
              </a:rPr>
              <a:t>tener</a:t>
            </a:r>
            <a:r>
              <a:rPr lang="en-US" i="1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i="1" dirty="0" err="1" smtClean="0">
                <a:ea typeface="ＭＳ Ｐゴシック" pitchFamily="-105" charset="-128"/>
                <a:cs typeface="ＭＳ Ｐゴシック" pitchFamily="-105" charset="-128"/>
              </a:rPr>
              <a:t>en</a:t>
            </a:r>
            <a:r>
              <a:rPr lang="en-US" i="1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i="1" dirty="0" err="1" smtClean="0">
                <a:ea typeface="ＭＳ Ｐゴシック" pitchFamily="-105" charset="-128"/>
                <a:cs typeface="ＭＳ Ｐゴシック" pitchFamily="-105" charset="-128"/>
              </a:rPr>
              <a:t>cuenta</a:t>
            </a:r>
            <a:r>
              <a:rPr lang="en-US" i="1" dirty="0" smtClean="0">
                <a:ea typeface="ＭＳ Ｐゴシック" pitchFamily="-105" charset="-128"/>
                <a:cs typeface="ＭＳ Ｐゴシック" pitchFamily="-105" charset="-128"/>
              </a:rPr>
              <a:t>: </a:t>
            </a:r>
          </a:p>
          <a:p>
            <a:pPr lvl="2" fontAlgn="auto">
              <a:spcAft>
                <a:spcPts val="0"/>
              </a:spcAft>
            </a:pPr>
            <a:r>
              <a:rPr lang="en-US" dirty="0" smtClean="0">
                <a:ea typeface="ＭＳ Ｐゴシック" pitchFamily="-105" charset="-128"/>
                <a:cs typeface="ＭＳ Ｐゴシック" pitchFamily="-105" charset="-128"/>
              </a:rPr>
              <a:t>Un </a:t>
            </a:r>
            <a:r>
              <a:rPr lang="en-US" dirty="0" err="1" smtClean="0">
                <a:ea typeface="ＭＳ Ｐゴシック" pitchFamily="-105" charset="-128"/>
                <a:cs typeface="ＭＳ Ｐゴシック" pitchFamily="-105" charset="-128"/>
              </a:rPr>
              <a:t>fallo</a:t>
            </a:r>
            <a:r>
              <a:rPr lang="en-US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dirty="0" err="1" smtClean="0">
                <a:ea typeface="ＭＳ Ｐゴシック" pitchFamily="-105" charset="-128"/>
                <a:cs typeface="ＭＳ Ｐゴシック" pitchFamily="-105" charset="-128"/>
              </a:rPr>
              <a:t>en</a:t>
            </a:r>
            <a:r>
              <a:rPr lang="en-US" dirty="0" smtClean="0">
                <a:ea typeface="ＭＳ Ｐゴシック" pitchFamily="-105" charset="-128"/>
                <a:cs typeface="ＭＳ Ｐゴシック" pitchFamily="-105" charset="-128"/>
              </a:rPr>
              <a:t> un </a:t>
            </a:r>
            <a:r>
              <a:rPr lang="en-US" dirty="0" err="1" smtClean="0">
                <a:ea typeface="ＭＳ Ｐゴシック" pitchFamily="-105" charset="-128"/>
                <a:cs typeface="ＭＳ Ｐゴシック" pitchFamily="-105" charset="-128"/>
              </a:rPr>
              <a:t>componente</a:t>
            </a:r>
            <a:r>
              <a:rPr lang="en-US" dirty="0" smtClean="0">
                <a:ea typeface="ＭＳ Ｐゴシック" pitchFamily="-105" charset="-128"/>
                <a:cs typeface="ＭＳ Ｐゴシック" pitchFamily="-105" charset="-128"/>
              </a:rPr>
              <a:t> no </a:t>
            </a:r>
            <a:r>
              <a:rPr lang="en-US" dirty="0" err="1" smtClean="0">
                <a:ea typeface="ＭＳ Ｐゴシック" pitchFamily="-105" charset="-128"/>
                <a:cs typeface="ＭＳ Ｐゴシック" pitchFamily="-105" charset="-128"/>
              </a:rPr>
              <a:t>tiene</a:t>
            </a:r>
            <a:r>
              <a:rPr lang="en-US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dirty="0" err="1" smtClean="0">
                <a:ea typeface="ＭＳ Ｐゴシック" pitchFamily="-105" charset="-128"/>
                <a:cs typeface="ＭＳ Ｐゴシック" pitchFamily="-105" charset="-128"/>
              </a:rPr>
              <a:t>porque</a:t>
            </a:r>
            <a:r>
              <a:rPr lang="en-US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dirty="0" err="1" smtClean="0">
                <a:ea typeface="ＭＳ Ｐゴシック" pitchFamily="-105" charset="-128"/>
                <a:cs typeface="ＭＳ Ｐゴシック" pitchFamily="-105" charset="-128"/>
              </a:rPr>
              <a:t>causar</a:t>
            </a:r>
            <a:r>
              <a:rPr lang="en-US" dirty="0" smtClean="0">
                <a:ea typeface="ＭＳ Ｐゴシック" pitchFamily="-105" charset="-128"/>
                <a:cs typeface="ＭＳ Ｐゴシック" pitchFamily="-105" charset="-128"/>
              </a:rPr>
              <a:t> un </a:t>
            </a:r>
            <a:r>
              <a:rPr lang="en-US" dirty="0" err="1" smtClean="0">
                <a:ea typeface="ＭＳ Ｐゴシック" pitchFamily="-105" charset="-128"/>
                <a:cs typeface="ＭＳ Ｐゴシック" pitchFamily="-105" charset="-128"/>
              </a:rPr>
              <a:t>caida</a:t>
            </a:r>
            <a:r>
              <a:rPr lang="en-US" dirty="0" smtClean="0">
                <a:ea typeface="ＭＳ Ｐゴシック" pitchFamily="-105" charset="-128"/>
                <a:cs typeface="ＭＳ Ｐゴシック" pitchFamily="-105" charset="-128"/>
              </a:rPr>
              <a:t> del Sistema (failure)</a:t>
            </a: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729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571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Altas prestaciones:</a:t>
            </a:r>
          </a:p>
          <a:p>
            <a:pPr eaLnBrk="1" hangingPunct="1">
              <a:buFontTx/>
              <a:buNone/>
            </a:pPr>
            <a:endParaRPr lang="es-ES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571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37FADD-69EA-E440-AEEE-79885F481923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12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15717" name="Picture 1029" descr="hpcclus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5" y="2211388"/>
            <a:ext cx="6350000" cy="356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571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Altas prestaciones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:</a:t>
            </a:r>
          </a:p>
          <a:p>
            <a:pPr lvl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Redes:</a:t>
            </a:r>
          </a:p>
          <a:p>
            <a:pPr lvl="2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Altas prestaciones </a:t>
            </a:r>
          </a:p>
          <a:p>
            <a:pPr lvl="2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Datos</a:t>
            </a:r>
          </a:p>
          <a:p>
            <a:pPr lvl="2"/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Gestion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 y control</a:t>
            </a:r>
          </a:p>
          <a:p>
            <a:pPr lvl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Nodos</a:t>
            </a:r>
          </a:p>
          <a:p>
            <a:pPr lvl="2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Computo</a:t>
            </a:r>
          </a:p>
          <a:p>
            <a:pPr lvl="2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Maestros o </a:t>
            </a:r>
            <a:r>
              <a:rPr lang="es-ES" dirty="0" err="1" smtClean="0">
                <a:ea typeface="ＭＳ Ｐゴシック" pitchFamily="-105" charset="-128"/>
                <a:cs typeface="ＭＳ Ｐゴシック" pitchFamily="-105" charset="-128"/>
              </a:rPr>
              <a:t>front-end</a:t>
            </a: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  <a:p>
            <a:pPr lvl="2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Administrativos</a:t>
            </a:r>
          </a:p>
          <a:p>
            <a:pPr lvl="2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Servidores de Ficheros</a:t>
            </a:r>
          </a:p>
          <a:p>
            <a:pPr lvl="2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Para test</a:t>
            </a:r>
          </a:p>
          <a:p>
            <a:pPr lvl="2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Redundantes</a:t>
            </a:r>
          </a:p>
          <a:p>
            <a:pPr lvl="2"/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  <a:p>
            <a:pPr lvl="1"/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>
              <a:buFontTx/>
              <a:buNone/>
            </a:pP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571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37FADD-69EA-E440-AEEE-79885F481923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13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15717" name="Picture 1029" descr="hpcclus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997" y="1555531"/>
            <a:ext cx="2916391" cy="163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97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Aspectos de diseño de un </a:t>
            </a:r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clúster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776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Aspectos de diseño de un </a:t>
            </a:r>
            <a:r>
              <a:rPr lang="es-ES_tradnl" dirty="0">
                <a:ea typeface="ＭＳ Ｐゴシック" pitchFamily="-105" charset="-128"/>
                <a:cs typeface="ＭＳ Ｐゴシック" pitchFamily="-105" charset="-128"/>
              </a:rPr>
              <a:t>clúster</a:t>
            </a: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 de PCs.</a:t>
            </a:r>
          </a:p>
          <a:p>
            <a:pPr lvl="1" eaLnBrk="1" hangingPunct="1"/>
            <a:r>
              <a:rPr lang="es-ES" dirty="0"/>
              <a:t>Hardware</a:t>
            </a:r>
          </a:p>
          <a:p>
            <a:pPr lvl="1" eaLnBrk="1" hangingPunct="1"/>
            <a:r>
              <a:rPr lang="es-ES" dirty="0"/>
              <a:t>Software</a:t>
            </a:r>
          </a:p>
          <a:p>
            <a:pPr lvl="1" eaLnBrk="1" hangingPunct="1"/>
            <a:r>
              <a:rPr lang="es-ES" dirty="0"/>
              <a:t>Middleware</a:t>
            </a:r>
          </a:p>
        </p:txBody>
      </p:sp>
      <p:sp>
        <p:nvSpPr>
          <p:cNvPr id="11776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0707921-B130-7245-A926-B88EE5D19CF6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14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Aspectos de diseño de un </a:t>
            </a:r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clúster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981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Hardware:</a:t>
            </a:r>
          </a:p>
          <a:p>
            <a:pPr lvl="1" eaLnBrk="1" hangingPunct="1"/>
            <a:r>
              <a:rPr lang="es-ES"/>
              <a:t>Nodos de procesamiento.</a:t>
            </a:r>
          </a:p>
          <a:p>
            <a:pPr lvl="1" eaLnBrk="1" hangingPunct="1"/>
            <a:r>
              <a:rPr lang="es-ES"/>
              <a:t>Red de interconexión.</a:t>
            </a:r>
          </a:p>
          <a:p>
            <a:pPr lvl="1" eaLnBrk="1" hangingPunct="1"/>
            <a:r>
              <a:rPr lang="es-ES"/>
              <a:t>Sistema de almacenamiento.</a:t>
            </a:r>
          </a:p>
          <a:p>
            <a:pPr lvl="1" eaLnBrk="1" hangingPunct="1"/>
            <a:r>
              <a:rPr lang="es-ES"/>
              <a:t>Elementos auxiliares: </a:t>
            </a:r>
          </a:p>
          <a:p>
            <a:pPr lvl="2" eaLnBrk="1" hangingPunct="1"/>
            <a:r>
              <a:rPr lang="es-ES">
                <a:ea typeface="ＭＳ Ｐゴシック" pitchFamily="-105" charset="-128"/>
              </a:rPr>
              <a:t>rack, conmutador T/R/M, unidad de distribución de potencia (PDU), SAI, cables</a:t>
            </a:r>
          </a:p>
          <a:p>
            <a:pPr lvl="1" eaLnBrk="1" hangingPunct="1"/>
            <a:r>
              <a:rPr lang="es-ES"/>
              <a:t>Otros: consumo, refrigeración, ruido, peso, espacio...</a:t>
            </a:r>
          </a:p>
        </p:txBody>
      </p:sp>
      <p:sp>
        <p:nvSpPr>
          <p:cNvPr id="11981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069E4E-4D44-B748-8378-878C47EBFBC1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15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Aspectos de diseño de un </a:t>
            </a:r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clúster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2186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Software:</a:t>
            </a:r>
          </a:p>
          <a:p>
            <a:pPr lvl="1" eaLnBrk="1" hangingPunct="1"/>
            <a:r>
              <a:rPr lang="es-ES"/>
              <a:t>Sistema operativo y distribución.</a:t>
            </a:r>
          </a:p>
          <a:p>
            <a:pPr lvl="1" eaLnBrk="1" hangingPunct="1"/>
            <a:r>
              <a:rPr lang="es-ES"/>
              <a:t>Parches y adiciones al sistema operativo.</a:t>
            </a:r>
          </a:p>
          <a:p>
            <a:pPr lvl="1" eaLnBrk="1" hangingPunct="1"/>
            <a:r>
              <a:rPr lang="es-ES"/>
              <a:t>Paquetes a instalar.</a:t>
            </a:r>
          </a:p>
        </p:txBody>
      </p:sp>
      <p:sp>
        <p:nvSpPr>
          <p:cNvPr id="12185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74ACE5-653F-9E4A-9E4D-8191F018C56E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16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Aspectos de diseño de un </a:t>
            </a:r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clúster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 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2390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57175" y="1381125"/>
            <a:ext cx="8734425" cy="411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s-ES" sz="2000" dirty="0">
                <a:ea typeface="ＭＳ Ｐゴシック" pitchFamily="-105" charset="-128"/>
                <a:cs typeface="ＭＳ Ｐゴシック" pitchFamily="-105" charset="-128"/>
              </a:rPr>
              <a:t>Middleware:</a:t>
            </a:r>
            <a:endParaRPr lang="es-ES" sz="1800" dirty="0">
              <a:ea typeface="ＭＳ Ｐゴシック" pitchFamily="-105" charset="-128"/>
              <a:cs typeface="ＭＳ Ｐゴシック" pitchFamily="-105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Encendido/apagado.</a:t>
            </a: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Instalación del sistema:</a:t>
            </a:r>
          </a:p>
          <a:p>
            <a:pPr lvl="2" eaLnBrk="1" hangingPunct="1">
              <a:lnSpc>
                <a:spcPct val="90000"/>
              </a:lnSpc>
            </a:pPr>
            <a:r>
              <a:rPr lang="es-ES" sz="1800" dirty="0">
                <a:ea typeface="ＭＳ Ｐゴシック" pitchFamily="-105" charset="-128"/>
              </a:rPr>
              <a:t>Primera instalación.</a:t>
            </a:r>
          </a:p>
          <a:p>
            <a:pPr lvl="2" eaLnBrk="1" hangingPunct="1">
              <a:lnSpc>
                <a:spcPct val="90000"/>
              </a:lnSpc>
            </a:pPr>
            <a:r>
              <a:rPr lang="es-ES" sz="1800" dirty="0">
                <a:ea typeface="ＭＳ Ｐゴシック" pitchFamily="-105" charset="-128"/>
              </a:rPr>
              <a:t>Actualizaciones.</a:t>
            </a: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Administración y mantenimiento del sistema:</a:t>
            </a:r>
          </a:p>
          <a:p>
            <a:pPr lvl="2" eaLnBrk="1" hangingPunct="1">
              <a:lnSpc>
                <a:spcPct val="90000"/>
              </a:lnSpc>
            </a:pPr>
            <a:r>
              <a:rPr lang="es-ES" sz="1800" dirty="0">
                <a:ea typeface="ＭＳ Ｐゴシック" pitchFamily="-105" charset="-128"/>
              </a:rPr>
              <a:t>Configurar servicios.</a:t>
            </a:r>
          </a:p>
          <a:p>
            <a:pPr lvl="2" eaLnBrk="1" hangingPunct="1">
              <a:lnSpc>
                <a:spcPct val="90000"/>
              </a:lnSpc>
            </a:pPr>
            <a:r>
              <a:rPr lang="es-ES" sz="1800" dirty="0">
                <a:ea typeface="ＭＳ Ｐゴシック" pitchFamily="-105" charset="-128"/>
              </a:rPr>
              <a:t>Gestión de usuarios.</a:t>
            </a:r>
          </a:p>
          <a:p>
            <a:pPr lvl="2" eaLnBrk="1" hangingPunct="1">
              <a:lnSpc>
                <a:spcPct val="90000"/>
              </a:lnSpc>
            </a:pPr>
            <a:r>
              <a:rPr lang="es-ES" sz="1800" dirty="0">
                <a:ea typeface="ＭＳ Ｐゴシック" pitchFamily="-105" charset="-128"/>
              </a:rPr>
              <a:t>Instalar/eliminar paquetes.</a:t>
            </a:r>
          </a:p>
          <a:p>
            <a:pPr lvl="2" eaLnBrk="1" hangingPunct="1">
              <a:lnSpc>
                <a:spcPct val="90000"/>
              </a:lnSpc>
            </a:pPr>
            <a:r>
              <a:rPr lang="es-ES" sz="1800" dirty="0">
                <a:ea typeface="ＭＳ Ｐゴシック" pitchFamily="-105" charset="-128"/>
              </a:rPr>
              <a:t>Configurar aplicaciones.</a:t>
            </a:r>
          </a:p>
          <a:p>
            <a:pPr lvl="2" eaLnBrk="1" hangingPunct="1">
              <a:lnSpc>
                <a:spcPct val="90000"/>
              </a:lnSpc>
            </a:pPr>
            <a:r>
              <a:rPr lang="es-ES" sz="1800" dirty="0">
                <a:ea typeface="ＭＳ Ｐゴシック" pitchFamily="-105" charset="-128"/>
              </a:rPr>
              <a:t>Monitorización estado y utilización de recursos: </a:t>
            </a:r>
            <a:r>
              <a:rPr lang="es-ES" sz="1800" dirty="0" err="1">
                <a:ea typeface="ＭＳ Ｐゴシック" pitchFamily="-105" charset="-128"/>
              </a:rPr>
              <a:t>temp</a:t>
            </a:r>
            <a:r>
              <a:rPr lang="es-ES" sz="1800" dirty="0">
                <a:ea typeface="ＭＳ Ｐゴシック" pitchFamily="-105" charset="-128"/>
              </a:rPr>
              <a:t>, uso </a:t>
            </a:r>
            <a:r>
              <a:rPr lang="es-ES" sz="1800" dirty="0" err="1">
                <a:ea typeface="ＭＳ Ｐゴシック" pitchFamily="-105" charset="-128"/>
              </a:rPr>
              <a:t>cpu</a:t>
            </a:r>
            <a:r>
              <a:rPr lang="es-ES" sz="1800" dirty="0">
                <a:ea typeface="ＭＳ Ｐゴシック" pitchFamily="-105" charset="-128"/>
              </a:rPr>
              <a:t>, </a:t>
            </a:r>
            <a:r>
              <a:rPr lang="es-ES" sz="1800" dirty="0" err="1">
                <a:ea typeface="ＭＳ Ｐゴシック" pitchFamily="-105" charset="-128"/>
              </a:rPr>
              <a:t>esp</a:t>
            </a:r>
            <a:r>
              <a:rPr lang="es-ES" sz="1800" dirty="0">
                <a:ea typeface="ＭＳ Ｐゴシック" pitchFamily="-105" charset="-128"/>
              </a:rPr>
              <a:t>. disco,...</a:t>
            </a:r>
          </a:p>
          <a:p>
            <a:pPr lvl="2" eaLnBrk="1" hangingPunct="1">
              <a:lnSpc>
                <a:spcPct val="90000"/>
              </a:lnSpc>
            </a:pPr>
            <a:r>
              <a:rPr lang="es-ES" sz="1800" dirty="0">
                <a:ea typeface="ＭＳ Ｐゴシック" pitchFamily="-105" charset="-128"/>
              </a:rPr>
              <a:t>Seguridad.</a:t>
            </a: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Equilibrado de carga</a:t>
            </a:r>
          </a:p>
          <a:p>
            <a:pPr lvl="1" eaLnBrk="1" hangingPunct="1">
              <a:lnSpc>
                <a:spcPct val="90000"/>
              </a:lnSpc>
            </a:pPr>
            <a:r>
              <a:rPr lang="es-ES" sz="2000" dirty="0"/>
              <a:t>Alta disponibilidad</a:t>
            </a:r>
            <a:endParaRPr lang="es-ES" sz="2200" dirty="0"/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s-ES" sz="1800" dirty="0">
              <a:ea typeface="ＭＳ Ｐゴシック" pitchFamily="-105" charset="-128"/>
            </a:endParaRPr>
          </a:p>
        </p:txBody>
      </p:sp>
      <p:sp>
        <p:nvSpPr>
          <p:cNvPr id="12390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AEF479-9635-5046-BFE7-A5AD82FCD9C5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17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Hardware del </a:t>
            </a:r>
            <a:r>
              <a:rPr lang="es-ES_tradnl">
                <a:ea typeface="ＭＳ Ｐゴシック" pitchFamily="-105" charset="-128"/>
                <a:cs typeface="ＭＳ Ｐゴシック" pitchFamily="-105" charset="-128"/>
              </a:rPr>
              <a:t>clúster</a:t>
            </a:r>
            <a:endParaRPr lang="es-ES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2800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28650" y="1358900"/>
            <a:ext cx="7886700" cy="48180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Nodos de procesamiento.</a:t>
            </a:r>
          </a:p>
          <a:p>
            <a:pPr lvl="1" eaLnBrk="1" hangingPunct="1"/>
            <a:r>
              <a:rPr lang="es-ES" dirty="0"/>
              <a:t>Procesador: tipo, nº procesadores por nodo, nº de </a:t>
            </a:r>
            <a:r>
              <a:rPr lang="es-ES" dirty="0" err="1"/>
              <a:t>cores</a:t>
            </a:r>
            <a:r>
              <a:rPr lang="es-ES" dirty="0"/>
              <a:t> por procesador.</a:t>
            </a:r>
          </a:p>
          <a:p>
            <a:pPr lvl="1" eaLnBrk="1" hangingPunct="1"/>
            <a:r>
              <a:rPr lang="es-ES" dirty="0"/>
              <a:t>Memoria: Latencia y ancho de banda.</a:t>
            </a:r>
          </a:p>
          <a:p>
            <a:pPr lvl="1" eaLnBrk="1" hangingPunct="1"/>
            <a:r>
              <a:rPr lang="es-ES" dirty="0"/>
              <a:t>Disco: interfaz, velocidad, capacidad, </a:t>
            </a:r>
            <a:r>
              <a:rPr lang="es-ES" dirty="0" err="1"/>
              <a:t>hot</a:t>
            </a:r>
            <a:r>
              <a:rPr lang="es-ES" dirty="0"/>
              <a:t>-swap.</a:t>
            </a:r>
          </a:p>
          <a:p>
            <a:pPr lvl="1" eaLnBrk="1" hangingPunct="1"/>
            <a:r>
              <a:rPr lang="es-ES" dirty="0"/>
              <a:t>Slots E/S.</a:t>
            </a:r>
          </a:p>
          <a:p>
            <a:pPr lvl="1" eaLnBrk="1" hangingPunct="1"/>
            <a:r>
              <a:rPr lang="es-ES" dirty="0"/>
              <a:t>Red.</a:t>
            </a:r>
          </a:p>
          <a:p>
            <a:pPr lvl="1" eaLnBrk="1" hangingPunct="1"/>
            <a:r>
              <a:rPr lang="es-ES" dirty="0"/>
              <a:t>Redundancia.</a:t>
            </a:r>
          </a:p>
          <a:p>
            <a:pPr lvl="1" eaLnBrk="1" hangingPunct="1"/>
            <a:r>
              <a:rPr lang="es-ES" dirty="0"/>
              <a:t>Factor de forma: Pizza (</a:t>
            </a:r>
            <a:r>
              <a:rPr lang="es-ES" dirty="0" smtClean="0"/>
              <a:t>1U) </a:t>
            </a:r>
            <a:r>
              <a:rPr lang="es-ES" dirty="0"/>
              <a:t>o </a:t>
            </a:r>
            <a:r>
              <a:rPr lang="es-ES" dirty="0" err="1"/>
              <a:t>Blade</a:t>
            </a:r>
            <a:r>
              <a:rPr lang="es-ES" dirty="0"/>
              <a:t> (</a:t>
            </a:r>
            <a:r>
              <a:rPr lang="es-ES" dirty="0" smtClean="0"/>
              <a:t>4U o 7U)</a:t>
            </a:r>
            <a:endParaRPr lang="es-ES" dirty="0"/>
          </a:p>
        </p:txBody>
      </p:sp>
      <p:sp>
        <p:nvSpPr>
          <p:cNvPr id="12800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5CA1385-7AA3-094A-922E-48C66595AD26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18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Hardware del </a:t>
            </a:r>
            <a:r>
              <a:rPr lang="es-ES_tradnl" dirty="0">
                <a:ea typeface="ＭＳ Ｐゴシック" pitchFamily="-105" charset="-128"/>
                <a:cs typeface="ＭＳ Ｐゴシック" pitchFamily="-105" charset="-128"/>
              </a:rPr>
              <a:t>clúster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3005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s-ES" sz="2200">
                <a:ea typeface="ＭＳ Ｐゴシック" pitchFamily="-105" charset="-128"/>
                <a:cs typeface="ＭＳ Ｐゴシック" pitchFamily="-105" charset="-128"/>
              </a:rPr>
              <a:t>Nodos de procesamiento.</a:t>
            </a:r>
          </a:p>
          <a:p>
            <a:pPr lvl="1" eaLnBrk="1" hangingPunct="1"/>
            <a:r>
              <a:rPr lang="es-ES" sz="2000"/>
              <a:t>Placa base</a:t>
            </a:r>
          </a:p>
        </p:txBody>
      </p:sp>
      <p:sp>
        <p:nvSpPr>
          <p:cNvPr id="130050" name="Marcador de número de diapositiva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158C63D-742C-F24C-AFA3-1E971CDC4655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19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099" y="2438400"/>
            <a:ext cx="5095240" cy="3454400"/>
          </a:xfrm>
          <a:prstGeom prst="rect">
            <a:avLst/>
          </a:prstGeom>
        </p:spPr>
      </p:pic>
      <p:pic>
        <p:nvPicPr>
          <p:cNvPr id="8" name="Imagen 7" descr="e_0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43" y="2507827"/>
            <a:ext cx="4504457" cy="3359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Infraestructura del Sistema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" sz="2200" dirty="0" smtClean="0"/>
              <a:t>Tipos de </a:t>
            </a:r>
            <a:r>
              <a:rPr lang="es-ES" sz="2200" dirty="0" smtClean="0"/>
              <a:t>Clúster</a:t>
            </a:r>
            <a:endParaRPr lang="es-ES" sz="1800" dirty="0" smtClean="0"/>
          </a:p>
          <a:p>
            <a:pPr fontAlgn="auto">
              <a:spcAft>
                <a:spcPts val="0"/>
              </a:spcAft>
            </a:pPr>
            <a:r>
              <a:rPr lang="es-ES" sz="2200" dirty="0" smtClean="0"/>
              <a:t>Aspectos </a:t>
            </a:r>
            <a:r>
              <a:rPr lang="es-ES" sz="2200" dirty="0" smtClean="0"/>
              <a:t>de diseño y montaje</a:t>
            </a:r>
          </a:p>
          <a:p>
            <a:pPr lvl="1" fontAlgn="auto">
              <a:spcAft>
                <a:spcPts val="0"/>
              </a:spcAft>
            </a:pPr>
            <a:r>
              <a:rPr lang="es-ES" sz="1800" dirty="0" smtClean="0"/>
              <a:t>Factores de forma</a:t>
            </a:r>
          </a:p>
          <a:p>
            <a:pPr lvl="1" fontAlgn="auto">
              <a:spcAft>
                <a:spcPts val="0"/>
              </a:spcAft>
            </a:pPr>
            <a:r>
              <a:rPr lang="es-ES" sz="1800" dirty="0" smtClean="0"/>
              <a:t>Consumo de potencia</a:t>
            </a:r>
          </a:p>
          <a:p>
            <a:pPr lvl="1" fontAlgn="auto">
              <a:spcAft>
                <a:spcPts val="0"/>
              </a:spcAft>
            </a:pPr>
            <a:r>
              <a:rPr lang="es-ES" sz="1800" dirty="0" smtClean="0"/>
              <a:t>Cableado</a:t>
            </a:r>
          </a:p>
          <a:p>
            <a:pPr lvl="1" fontAlgn="auto">
              <a:spcAft>
                <a:spcPts val="0"/>
              </a:spcAft>
            </a:pPr>
            <a:r>
              <a:rPr lang="es-ES" sz="1800" dirty="0" smtClean="0"/>
              <a:t>Eficiencia Energética</a:t>
            </a:r>
            <a:endParaRPr lang="es-ES" sz="1800" dirty="0" smtClean="0"/>
          </a:p>
          <a:p>
            <a:pPr lvl="1" fontAlgn="auto">
              <a:spcAft>
                <a:spcPts val="0"/>
              </a:spcAft>
            </a:pPr>
            <a:endParaRPr lang="es-ES" sz="1800" dirty="0" smtClean="0"/>
          </a:p>
          <a:p>
            <a:pPr fontAlgn="auto">
              <a:spcAft>
                <a:spcPts val="0"/>
              </a:spcAft>
            </a:pPr>
            <a:endParaRPr lang="es-ES" sz="2200" dirty="0" smtClean="0"/>
          </a:p>
          <a:p>
            <a:pPr fontAlgn="auto">
              <a:spcAft>
                <a:spcPts val="0"/>
              </a:spcAft>
            </a:pPr>
            <a:endParaRPr lang="es-ES" sz="2200" dirty="0">
              <a:ea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79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Sin títu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38" y="4006850"/>
            <a:ext cx="3387725" cy="2120900"/>
          </a:xfrm>
          <a:prstGeom prst="rect">
            <a:avLst/>
          </a:prstGeom>
        </p:spPr>
      </p:pic>
      <p:pic>
        <p:nvPicPr>
          <p:cNvPr id="162818" name="Imagen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1554163"/>
            <a:ext cx="19685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82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61925" y="1406525"/>
            <a:ext cx="6819900" cy="41148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Armario “</a:t>
            </a:r>
            <a:r>
              <a:rPr lang="es-ES" i="1">
                <a:ea typeface="ＭＳ Ｐゴシック" pitchFamily="-105" charset="-128"/>
                <a:cs typeface="ＭＳ Ｐゴシック" pitchFamily="-105" charset="-128"/>
              </a:rPr>
              <a:t>rack”</a:t>
            </a:r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 donde alojar los nodos.</a:t>
            </a:r>
          </a:p>
          <a:p>
            <a:pPr lvl="1" eaLnBrk="1" hangingPunct="1"/>
            <a:r>
              <a:rPr lang="es-ES"/>
              <a:t>19 pulgadas de ancho</a:t>
            </a:r>
          </a:p>
          <a:p>
            <a:pPr lvl="1" eaLnBrk="1" hangingPunct="1"/>
            <a:r>
              <a:rPr lang="es-ES"/>
              <a:t>20 a 60 “U” (1 “U”: 1.75 inches =44.5 mm)</a:t>
            </a:r>
          </a:p>
          <a:p>
            <a:pPr eaLnBrk="1" hangingPunct="1"/>
            <a:endParaRPr lang="es-ES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6282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932190-B6C8-EC46-BAC5-FE2CA967F7C1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20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20713" y="4041775"/>
            <a:ext cx="871537" cy="3079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/>
              <a:t>Nodo 1U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2998788" y="4703763"/>
            <a:ext cx="1169987" cy="3079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/>
              <a:t>Nodos Blade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459413" y="3790950"/>
            <a:ext cx="1368425" cy="3079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_tradnl" sz="1400" dirty="0"/>
              <a:t>Nodos </a:t>
            </a:r>
            <a:r>
              <a:rPr lang="es-ES_tradnl" sz="1400" dirty="0" err="1"/>
              <a:t>Twin</a:t>
            </a:r>
            <a:r>
              <a:rPr lang="es-ES_tradnl" sz="1400" dirty="0"/>
              <a:t> 4U</a:t>
            </a:r>
          </a:p>
        </p:txBody>
      </p:sp>
      <p:pic>
        <p:nvPicPr>
          <p:cNvPr id="12" name="Imagen 11" descr="Sin títul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750" y="2814638"/>
            <a:ext cx="2603500" cy="1736725"/>
          </a:xfrm>
          <a:prstGeom prst="rect">
            <a:avLst/>
          </a:prstGeom>
        </p:spPr>
      </p:pic>
      <p:pic>
        <p:nvPicPr>
          <p:cNvPr id="14" name="Imagen 13" descr="Sin títul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68813"/>
            <a:ext cx="2816225" cy="1628775"/>
          </a:xfrm>
          <a:prstGeom prst="rect">
            <a:avLst/>
          </a:prstGeom>
        </p:spPr>
      </p:pic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50838"/>
            <a:ext cx="7772400" cy="1143000"/>
          </a:xfrm>
        </p:spPr>
        <p:txBody>
          <a:bodyPr/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Hardware del </a:t>
            </a:r>
            <a:r>
              <a:rPr lang="es-ES_tradnl">
                <a:ea typeface="ＭＳ Ｐゴシック" pitchFamily="-105" charset="-128"/>
                <a:cs typeface="ＭＳ Ｐゴシック" pitchFamily="-105" charset="-128"/>
              </a:rPr>
              <a:t>clúster</a:t>
            </a:r>
            <a:endParaRPr lang="es-ES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Teclado y monitor, conmutador KVM </a:t>
            </a:r>
          </a:p>
        </p:txBody>
      </p:sp>
      <p:sp>
        <p:nvSpPr>
          <p:cNvPr id="16486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7B8E3B-911C-5040-BE58-D14FF40B436E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21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64868" name="Imagen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4021138"/>
            <a:ext cx="3028950" cy="201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869" name="Imagen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285875"/>
            <a:ext cx="1931988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870" name="Imagen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38525" y="4211638"/>
            <a:ext cx="2835275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871" name="Imagen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6675" y="2765425"/>
            <a:ext cx="37560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872" name="Imagen 1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78575" y="1593850"/>
            <a:ext cx="2765425" cy="357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2"/>
          <p:cNvSpPr>
            <a:spLocks noGrp="1" noChangeArrowheads="1"/>
          </p:cNvSpPr>
          <p:nvPr>
            <p:ph type="title"/>
          </p:nvPr>
        </p:nvSpPr>
        <p:spPr>
          <a:xfrm>
            <a:off x="403225" y="231775"/>
            <a:ext cx="8537575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Unidad de distribución de potencia PDU</a:t>
            </a:r>
          </a:p>
        </p:txBody>
      </p:sp>
      <p:sp>
        <p:nvSpPr>
          <p:cNvPr id="16691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98ABFCE-9B30-F347-A91A-E933D0911B04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22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66917" name="Imagen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6288" y="1222375"/>
            <a:ext cx="4332287" cy="493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18" name="Imagen 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316" y="3149600"/>
            <a:ext cx="2632075" cy="143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19" name="Imagen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4263" y="4392613"/>
            <a:ext cx="2044700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CuadroTexto 26"/>
          <p:cNvSpPr txBox="1"/>
          <p:nvPr/>
        </p:nvSpPr>
        <p:spPr>
          <a:xfrm>
            <a:off x="361950" y="4932363"/>
            <a:ext cx="1846263" cy="3079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/>
              <a:t>Conexión en cascada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5046663" y="1974850"/>
            <a:ext cx="385762" cy="3079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_tradnl" sz="1400" dirty="0"/>
              <a:t>16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7507288" y="1970088"/>
            <a:ext cx="385762" cy="3063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_tradnl" sz="1400" dirty="0"/>
              <a:t>32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6269038" y="1982788"/>
            <a:ext cx="385762" cy="3079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_tradnl" sz="1400" dirty="0"/>
              <a:t>24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8758238" y="1992313"/>
            <a:ext cx="385762" cy="3079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_tradnl" sz="1400" dirty="0"/>
              <a:t>48</a:t>
            </a:r>
          </a:p>
        </p:txBody>
      </p:sp>
      <p:pic>
        <p:nvPicPr>
          <p:cNvPr id="166916" name="Imagen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3200" y="1937545"/>
            <a:ext cx="2757488" cy="151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125" y="0"/>
            <a:ext cx="8547100" cy="1143000"/>
          </a:xfrm>
        </p:spPr>
        <p:txBody>
          <a:bodyPr>
            <a:normAutofit fontScale="90000"/>
          </a:bodyPr>
          <a:lstStyle/>
          <a:p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Sistema de Alimentacion Ininterrumpida</a:t>
            </a:r>
          </a:p>
        </p:txBody>
      </p:sp>
      <p:sp>
        <p:nvSpPr>
          <p:cNvPr id="168963" name="Marcador de contenido 6"/>
          <p:cNvSpPr>
            <a:spLocks noGrp="1"/>
          </p:cNvSpPr>
          <p:nvPr>
            <p:ph idx="4294967295"/>
          </p:nvPr>
        </p:nvSpPr>
        <p:spPr>
          <a:xfrm>
            <a:off x="382588" y="1414463"/>
            <a:ext cx="8062912" cy="4114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s-ES_tradnl" smtClean="0">
                <a:ea typeface="ＭＳ Ｐゴシック" pitchFamily="-105" charset="-128"/>
                <a:cs typeface="ＭＳ Ｐゴシック" pitchFamily="-105" charset="-128"/>
              </a:rPr>
              <a:t>Protección de los equipos ante variaciones en el suministro eléctrico, debidas a:</a:t>
            </a:r>
          </a:p>
          <a:p>
            <a:pPr lvl="1"/>
            <a:r>
              <a:rPr lang="es-ES_tradnl" smtClean="0"/>
              <a:t>Actos de la naturaleza. </a:t>
            </a:r>
          </a:p>
          <a:p>
            <a:pPr lvl="2"/>
            <a:r>
              <a:rPr lang="es-ES_tradnl" smtClean="0">
                <a:ea typeface="ＭＳ Ｐゴシック" pitchFamily="-105" charset="-128"/>
              </a:rPr>
              <a:t>Ejemplos: inundaciones y tormentas, vientos fuertes y terremotos</a:t>
            </a:r>
          </a:p>
          <a:p>
            <a:pPr lvl="1"/>
            <a:r>
              <a:rPr lang="es-ES_tradnl" smtClean="0"/>
              <a:t>Problemas de utilización.</a:t>
            </a:r>
          </a:p>
          <a:p>
            <a:pPr lvl="2"/>
            <a:r>
              <a:rPr lang="es-ES_tradnl" smtClean="0">
                <a:ea typeface="ＭＳ Ｐゴシック" pitchFamily="-105" charset="-128"/>
              </a:rPr>
              <a:t>Ejemplos: errores humanos o accidentes en líneas de alta tensión, cortes e interrupciones de conexionado, actos de sabotaje y cortocircuitos.</a:t>
            </a:r>
          </a:p>
          <a:p>
            <a:pPr lvl="1"/>
            <a:r>
              <a:rPr lang="es-ES_tradnl" smtClean="0"/>
              <a:t>Interferencias generadas por cargas</a:t>
            </a:r>
          </a:p>
          <a:p>
            <a:pPr lvl="2"/>
            <a:r>
              <a:rPr lang="es-ES_tradnl" smtClean="0">
                <a:ea typeface="ＭＳ Ｐゴシック" pitchFamily="-105" charset="-128"/>
              </a:rPr>
              <a:t>Ejemplos: ascensores y elevadores, grúas, equipos de soldadura por arco, equipos con variadores de velocidad. </a:t>
            </a:r>
          </a:p>
        </p:txBody>
      </p:sp>
      <p:sp>
        <p:nvSpPr>
          <p:cNvPr id="16896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395EAD-D4CD-634E-BC3E-BCB9DF42346B}" type="slidenum">
              <a:rPr lang="es-ES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23</a:t>
            </a:fld>
            <a:endParaRPr lang="es-ES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125" y="0"/>
            <a:ext cx="8547100" cy="1143000"/>
          </a:xfrm>
        </p:spPr>
        <p:txBody>
          <a:bodyPr>
            <a:normAutofit fontScale="90000"/>
          </a:bodyPr>
          <a:lstStyle/>
          <a:p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Sistema de Alimentacion Ininterrumpida</a:t>
            </a:r>
          </a:p>
        </p:txBody>
      </p:sp>
      <p:sp>
        <p:nvSpPr>
          <p:cNvPr id="171011" name="Marcador de contenido 6"/>
          <p:cNvSpPr>
            <a:spLocks noGrp="1"/>
          </p:cNvSpPr>
          <p:nvPr>
            <p:ph idx="4294967295"/>
          </p:nvPr>
        </p:nvSpPr>
        <p:spPr>
          <a:xfrm>
            <a:off x="382588" y="1414463"/>
            <a:ext cx="8062912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_tradnl" smtClean="0">
                <a:ea typeface="ＭＳ Ｐゴシック" pitchFamily="-105" charset="-128"/>
                <a:cs typeface="ＭＳ Ｐゴシック" pitchFamily="-105" charset="-128"/>
              </a:rPr>
              <a:t>Problemas generados:</a:t>
            </a:r>
          </a:p>
          <a:p>
            <a:pPr lvl="1"/>
            <a:r>
              <a:rPr lang="es-ES_tradnl" smtClean="0"/>
              <a:t>Cortes de energía ó apagones (Blackout)</a:t>
            </a:r>
          </a:p>
          <a:p>
            <a:pPr lvl="1"/>
            <a:r>
              <a:rPr lang="es-ES_tradnl" smtClean="0"/>
              <a:t>Bajadas de voltaje momentáneo ó Microcortes (Sag)</a:t>
            </a:r>
          </a:p>
          <a:p>
            <a:pPr lvl="1"/>
            <a:r>
              <a:rPr lang="es-ES_tradnl" smtClean="0"/>
              <a:t>Bajadas de tensión sostenida (Undervoltage)</a:t>
            </a:r>
          </a:p>
          <a:p>
            <a:pPr lvl="1"/>
            <a:r>
              <a:rPr lang="es-ES_tradnl" smtClean="0"/>
              <a:t>Picos de tensión ó alto voltaje momentáneo (Surge)</a:t>
            </a:r>
          </a:p>
          <a:p>
            <a:pPr lvl="1"/>
            <a:r>
              <a:rPr lang="es-ES_tradnl" smtClean="0"/>
              <a:t>Sobretensión ó subidas de tensión (Overvoltage)</a:t>
            </a:r>
          </a:p>
          <a:p>
            <a:pPr lvl="1"/>
            <a:r>
              <a:rPr lang="es-ES_tradnl" smtClean="0"/>
              <a:t>Ruido eléctrico (Line Noise)</a:t>
            </a:r>
          </a:p>
          <a:p>
            <a:pPr lvl="1"/>
            <a:r>
              <a:rPr lang="es-ES_tradnl" smtClean="0"/>
              <a:t>Variación de frecuencia (Frequency Variation)</a:t>
            </a:r>
          </a:p>
          <a:p>
            <a:pPr lvl="1"/>
            <a:r>
              <a:rPr lang="es-ES_tradnl" smtClean="0"/>
              <a:t>Transitorios ó micropicos (Switching Transient)</a:t>
            </a:r>
          </a:p>
          <a:p>
            <a:pPr lvl="1"/>
            <a:r>
              <a:rPr lang="es-ES_tradnl" smtClean="0"/>
              <a:t>Distorsión armónica (Harmonic Distortion)</a:t>
            </a:r>
          </a:p>
        </p:txBody>
      </p:sp>
      <p:sp>
        <p:nvSpPr>
          <p:cNvPr id="17101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86D52AD-33FC-074D-A831-E5A117F6A38F}" type="slidenum">
              <a:rPr lang="es-ES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24</a:t>
            </a:fld>
            <a:endParaRPr lang="es-ES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125" y="0"/>
            <a:ext cx="8547100" cy="1143000"/>
          </a:xfrm>
        </p:spPr>
        <p:txBody>
          <a:bodyPr>
            <a:normAutofit fontScale="90000"/>
          </a:bodyPr>
          <a:lstStyle/>
          <a:p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Sistema de Alimentacion Ininterrumpida</a:t>
            </a:r>
          </a:p>
        </p:txBody>
      </p:sp>
      <p:sp>
        <p:nvSpPr>
          <p:cNvPr id="175107" name="Marcador de contenido 6"/>
          <p:cNvSpPr>
            <a:spLocks noGrp="1"/>
          </p:cNvSpPr>
          <p:nvPr>
            <p:ph idx="4294967295"/>
          </p:nvPr>
        </p:nvSpPr>
        <p:spPr>
          <a:xfrm>
            <a:off x="382588" y="1414463"/>
            <a:ext cx="8062912" cy="4114800"/>
          </a:xfrm>
          <a:prstGeom prst="rect">
            <a:avLst/>
          </a:prstGeom>
        </p:spPr>
        <p:txBody>
          <a:bodyPr/>
          <a:lstStyle/>
          <a:p>
            <a:r>
              <a:rPr lang="es-ES_tradnl" smtClean="0">
                <a:ea typeface="ＭＳ Ｐゴシック" pitchFamily="-105" charset="-128"/>
                <a:cs typeface="ＭＳ Ｐゴシック" pitchFamily="-105" charset="-128"/>
              </a:rPr>
              <a:t>Tipos de SAI:</a:t>
            </a:r>
          </a:p>
          <a:p>
            <a:pPr lvl="1"/>
            <a:r>
              <a:rPr lang="es-ES_tradnl" smtClean="0"/>
              <a:t>Off-line/On-line.</a:t>
            </a:r>
          </a:p>
          <a:p>
            <a:pPr lvl="2"/>
            <a:r>
              <a:rPr lang="es-ES_tradnl" smtClean="0">
                <a:ea typeface="ＭＳ Ｐゴシック" pitchFamily="-105" charset="-128"/>
              </a:rPr>
              <a:t>Off-line: Actúan en el momento la tensión desaparece o baja. En el cambio de red a baterías se produce un microcorte (1 a 10 ms).</a:t>
            </a:r>
          </a:p>
          <a:p>
            <a:pPr lvl="2"/>
            <a:r>
              <a:rPr lang="es-ES_tradnl" smtClean="0">
                <a:ea typeface="ＭＳ Ｐゴシック" pitchFamily="-105" charset="-128"/>
              </a:rPr>
              <a:t>On-line. El inversor está siempre en marcha alimentando al equipo. No hay tiempo de transferencia.</a:t>
            </a:r>
          </a:p>
          <a:p>
            <a:pPr lvl="1"/>
            <a:r>
              <a:rPr lang="es-ES_tradnl" smtClean="0"/>
              <a:t>Salida pseudosenoidal/senoidal.</a:t>
            </a:r>
          </a:p>
          <a:p>
            <a:pPr lvl="2"/>
            <a:r>
              <a:rPr lang="es-ES_tradnl" smtClean="0">
                <a:ea typeface="ＭＳ Ｐゴシック" pitchFamily="-105" charset="-128"/>
              </a:rPr>
              <a:t>Para obtener una señal de salida senoidal se emplean filtros</a:t>
            </a:r>
          </a:p>
          <a:p>
            <a:pPr lvl="1">
              <a:buFontTx/>
              <a:buNone/>
            </a:pPr>
            <a:endParaRPr lang="es-ES_tradnl" smtClean="0"/>
          </a:p>
          <a:p>
            <a:pPr lvl="2"/>
            <a:endParaRPr lang="es-ES_tradnl" smtClean="0">
              <a:ea typeface="ＭＳ Ｐゴシック" pitchFamily="-105" charset="-128"/>
            </a:endParaRPr>
          </a:p>
        </p:txBody>
      </p:sp>
      <p:sp>
        <p:nvSpPr>
          <p:cNvPr id="17510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5E4932-ED6C-7340-9BB5-DD7FFCBCE2C1}" type="slidenum">
              <a:rPr lang="es-ES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25</a:t>
            </a:fld>
            <a:endParaRPr lang="es-ES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125" y="0"/>
            <a:ext cx="8547100" cy="1143000"/>
          </a:xfrm>
        </p:spPr>
        <p:txBody>
          <a:bodyPr>
            <a:normAutofit fontScale="90000"/>
          </a:bodyPr>
          <a:lstStyle/>
          <a:p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Sistema de Alimentacion Ininterrumpida</a:t>
            </a:r>
          </a:p>
        </p:txBody>
      </p:sp>
      <p:sp>
        <p:nvSpPr>
          <p:cNvPr id="179203" name="Marcador de contenido 6"/>
          <p:cNvSpPr>
            <a:spLocks noGrp="1"/>
          </p:cNvSpPr>
          <p:nvPr>
            <p:ph idx="4294967295"/>
          </p:nvPr>
        </p:nvSpPr>
        <p:spPr>
          <a:xfrm>
            <a:off x="166688" y="1414463"/>
            <a:ext cx="8816975" cy="4114800"/>
          </a:xfrm>
          <a:prstGeom prst="rect">
            <a:avLst/>
          </a:prstGeom>
        </p:spPr>
        <p:txBody>
          <a:bodyPr/>
          <a:lstStyle/>
          <a:p>
            <a:r>
              <a:rPr lang="es-ES_tradnl" smtClean="0">
                <a:ea typeface="ＭＳ Ｐゴシック" pitchFamily="-105" charset="-128"/>
                <a:cs typeface="ＭＳ Ｐゴシック" pitchFamily="-105" charset="-128"/>
              </a:rPr>
              <a:t>Autonomía. </a:t>
            </a:r>
          </a:p>
          <a:p>
            <a:pPr lvl="1"/>
            <a:r>
              <a:rPr lang="es-ES_tradnl" smtClean="0"/>
              <a:t>Tiempo que el SAI puede alimentar las cargas que tiene conectadas en ausencia de red eléctrica. </a:t>
            </a:r>
          </a:p>
          <a:p>
            <a:pPr lvl="2"/>
            <a:r>
              <a:rPr lang="es-ES_tradnl" smtClean="0">
                <a:ea typeface="ＭＳ Ｐゴシック" pitchFamily="-105" charset="-128"/>
              </a:rPr>
              <a:t>Depende de la capacidad de la batería y de la potencia que se le demande.</a:t>
            </a:r>
          </a:p>
          <a:p>
            <a:r>
              <a:rPr lang="es-ES_tradnl" smtClean="0">
                <a:ea typeface="ＭＳ Ｐゴシック" pitchFamily="-105" charset="-128"/>
                <a:cs typeface="ＭＳ Ｐゴシック" pitchFamily="-105" charset="-128"/>
              </a:rPr>
              <a:t>Potencia.</a:t>
            </a:r>
          </a:p>
          <a:p>
            <a:pPr lvl="1"/>
            <a:r>
              <a:rPr lang="es-ES_tradnl" smtClean="0"/>
              <a:t>La potencia de la carga a proteger: </a:t>
            </a:r>
            <a:r>
              <a:rPr lang="es-ES_tradnl" i="1" smtClean="0"/>
              <a:t>p</a:t>
            </a:r>
            <a:r>
              <a:rPr lang="es-ES_tradnl" smtClean="0"/>
              <a:t> </a:t>
            </a:r>
            <a:r>
              <a:rPr lang="es-ES_tradnl" i="1" smtClean="0"/>
              <a:t>W. </a:t>
            </a:r>
            <a:r>
              <a:rPr lang="es-ES_tradnl" smtClean="0"/>
              <a:t>Ej.:</a:t>
            </a:r>
            <a:r>
              <a:rPr lang="es-ES_tradnl" i="1" smtClean="0"/>
              <a:t> 1500 W</a:t>
            </a:r>
          </a:p>
          <a:p>
            <a:pPr lvl="1"/>
            <a:r>
              <a:rPr lang="es-ES_tradnl" smtClean="0"/>
              <a:t>Factor de potencia (</a:t>
            </a:r>
            <a:r>
              <a:rPr lang="es-ES_tradnl" i="1" smtClean="0"/>
              <a:t>cos φ). </a:t>
            </a:r>
            <a:r>
              <a:rPr lang="es-ES_tradnl" smtClean="0"/>
              <a:t>Ej.:</a:t>
            </a:r>
            <a:r>
              <a:rPr lang="es-ES_tradnl" i="1" smtClean="0"/>
              <a:t> 0.8</a:t>
            </a:r>
          </a:p>
          <a:p>
            <a:pPr lvl="1"/>
            <a:r>
              <a:rPr lang="es-ES_tradnl" smtClean="0"/>
              <a:t>Potencia del SAI = </a:t>
            </a:r>
            <a:r>
              <a:rPr lang="es-ES_tradnl" i="1" smtClean="0"/>
              <a:t>p/cos φ VA. </a:t>
            </a:r>
            <a:r>
              <a:rPr lang="es-ES_tradnl" smtClean="0"/>
              <a:t>Ej.:</a:t>
            </a:r>
            <a:r>
              <a:rPr lang="es-ES_tradnl" i="1" smtClean="0"/>
              <a:t> 1500/0.8 = 1875 VA</a:t>
            </a:r>
          </a:p>
          <a:p>
            <a:pPr lvl="1">
              <a:buFontTx/>
              <a:buNone/>
            </a:pPr>
            <a:endParaRPr lang="es-ES_tradnl" smtClean="0"/>
          </a:p>
          <a:p>
            <a:pPr lvl="2"/>
            <a:endParaRPr lang="es-ES_tradnl" smtClean="0">
              <a:ea typeface="ＭＳ Ｐゴシック" pitchFamily="-105" charset="-128"/>
            </a:endParaRPr>
          </a:p>
        </p:txBody>
      </p:sp>
      <p:sp>
        <p:nvSpPr>
          <p:cNvPr id="17920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05C2B7-634C-DF4E-81B8-BCB9781ED0F2}" type="slidenum">
              <a:rPr lang="es-ES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26</a:t>
            </a:fld>
            <a:endParaRPr lang="es-ES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125" y="0"/>
            <a:ext cx="8547100" cy="1143000"/>
          </a:xfrm>
        </p:spPr>
        <p:txBody>
          <a:bodyPr>
            <a:normAutofit fontScale="90000"/>
          </a:bodyPr>
          <a:lstStyle/>
          <a:p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Sistema de Alimentacion Ininterrumpida</a:t>
            </a:r>
          </a:p>
        </p:txBody>
      </p:sp>
      <p:sp>
        <p:nvSpPr>
          <p:cNvPr id="181251" name="Marcador de contenido 6"/>
          <p:cNvSpPr>
            <a:spLocks noGrp="1"/>
          </p:cNvSpPr>
          <p:nvPr>
            <p:ph idx="4294967295"/>
          </p:nvPr>
        </p:nvSpPr>
        <p:spPr>
          <a:xfrm>
            <a:off x="166688" y="1414463"/>
            <a:ext cx="8816975" cy="4114800"/>
          </a:xfrm>
          <a:prstGeom prst="rect">
            <a:avLst/>
          </a:prstGeom>
        </p:spPr>
        <p:txBody>
          <a:bodyPr/>
          <a:lstStyle/>
          <a:p>
            <a:r>
              <a:rPr lang="es-ES_tradnl" smtClean="0">
                <a:ea typeface="ＭＳ Ｐゴシック" pitchFamily="-105" charset="-128"/>
                <a:cs typeface="ＭＳ Ｐゴシック" pitchFamily="-105" charset="-128"/>
              </a:rPr>
              <a:t>Potencia de los equipos:</a:t>
            </a:r>
          </a:p>
          <a:p>
            <a:pPr lvl="1">
              <a:buFontTx/>
              <a:buNone/>
            </a:pPr>
            <a:endParaRPr lang="es-ES_tradnl" smtClean="0"/>
          </a:p>
          <a:p>
            <a:pPr lvl="2"/>
            <a:endParaRPr lang="es-ES_tradnl" smtClean="0">
              <a:ea typeface="ＭＳ Ｐゴシック" pitchFamily="-105" charset="-128"/>
            </a:endParaRPr>
          </a:p>
        </p:txBody>
      </p:sp>
      <p:sp>
        <p:nvSpPr>
          <p:cNvPr id="18125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574248-286C-954F-9538-8EF4B4E09735}" type="slidenum">
              <a:rPr lang="es-ES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27</a:t>
            </a:fld>
            <a:endParaRPr lang="es-ES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81253" name="Imagen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3575" y="2082800"/>
            <a:ext cx="711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Cables y conexiones</a:t>
            </a:r>
          </a:p>
        </p:txBody>
      </p:sp>
      <p:sp>
        <p:nvSpPr>
          <p:cNvPr id="183299" name="Marcador de contenido 14"/>
          <p:cNvSpPr>
            <a:spLocks noGrp="1"/>
          </p:cNvSpPr>
          <p:nvPr>
            <p:ph idx="4294967295"/>
          </p:nvPr>
        </p:nvSpPr>
        <p:spPr>
          <a:xfrm>
            <a:off x="280988" y="1489075"/>
            <a:ext cx="7772400" cy="4114800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Lista de cables:</a:t>
            </a:r>
          </a:p>
          <a:p>
            <a:pPr lvl="1"/>
            <a:r>
              <a:rPr lang="es-ES_tradnl" dirty="0" smtClean="0"/>
              <a:t>Alimentación eléctrica. 1 por nodo.</a:t>
            </a:r>
          </a:p>
          <a:p>
            <a:pPr lvl="1"/>
            <a:r>
              <a:rPr lang="es-ES_tradnl" dirty="0" smtClean="0"/>
              <a:t>Red datos. 1 por nodo y NIC.</a:t>
            </a:r>
          </a:p>
          <a:p>
            <a:pPr lvl="1"/>
            <a:r>
              <a:rPr lang="es-ES_tradnl" dirty="0" smtClean="0"/>
              <a:t>KVM. 1 por nodo.</a:t>
            </a:r>
          </a:p>
          <a:p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</a:rPr>
              <a:t>Aspectos a tener en cuenta:</a:t>
            </a:r>
          </a:p>
          <a:p>
            <a:pPr lvl="1"/>
            <a:r>
              <a:rPr lang="es-ES_tradnl" dirty="0" smtClean="0"/>
              <a:t>Organización de los cables.</a:t>
            </a:r>
          </a:p>
          <a:p>
            <a:pPr lvl="1"/>
            <a:r>
              <a:rPr lang="es-ES_tradnl" dirty="0" smtClean="0"/>
              <a:t>Etiquetado de los cables.</a:t>
            </a:r>
          </a:p>
        </p:txBody>
      </p:sp>
      <p:sp>
        <p:nvSpPr>
          <p:cNvPr id="18330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AD95EC-7CD3-E44B-A2A7-ACCF8A328B90}" type="slidenum">
              <a:rPr lang="es-ES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28</a:t>
            </a:fld>
            <a:endParaRPr lang="es-ES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Cables y conexiones</a:t>
            </a:r>
          </a:p>
        </p:txBody>
      </p:sp>
      <p:sp>
        <p:nvSpPr>
          <p:cNvPr id="185347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EA64B4-08E9-B348-9AEB-5897F41984CF}" type="slidenum">
              <a:rPr lang="es-ES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29</a:t>
            </a:fld>
            <a:endParaRPr lang="es-ES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85348" name="Imagen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838" y="1757363"/>
            <a:ext cx="5132387" cy="342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49" name="Imagen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3088" y="1516063"/>
            <a:ext cx="3236912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342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s-ES" sz="2200" dirty="0" smtClean="0"/>
              <a:t>Alta productividad</a:t>
            </a:r>
            <a:endParaRPr lang="es-ES" sz="2200" dirty="0"/>
          </a:p>
          <a:p>
            <a:pPr lvl="1" eaLnBrk="1" hangingPunct="1"/>
            <a:r>
              <a:rPr lang="es-ES" sz="2200" dirty="0">
                <a:ea typeface="ＭＳ Ｐゴシック" pitchFamily="-105" charset="-128"/>
              </a:rPr>
              <a:t>Trabajos independientes, cada uno </a:t>
            </a:r>
            <a:r>
              <a:rPr lang="es-ES" sz="2200" dirty="0" smtClean="0">
                <a:ea typeface="ＭＳ Ｐゴシック" pitchFamily="-105" charset="-128"/>
              </a:rPr>
              <a:t>en </a:t>
            </a:r>
            <a:r>
              <a:rPr lang="es-ES" sz="2200" dirty="0">
                <a:ea typeface="ＭＳ Ｐゴシック" pitchFamily="-105" charset="-128"/>
              </a:rPr>
              <a:t>un solo </a:t>
            </a:r>
            <a:r>
              <a:rPr lang="es-ES" sz="2200" dirty="0" smtClean="0">
                <a:ea typeface="ＭＳ Ｐゴシック" pitchFamily="-105" charset="-128"/>
              </a:rPr>
              <a:t>núcleo.</a:t>
            </a:r>
            <a:endParaRPr lang="es-ES" sz="2200" dirty="0">
              <a:ea typeface="ＭＳ Ｐゴシック" pitchFamily="-105" charset="-128"/>
            </a:endParaRPr>
          </a:p>
          <a:p>
            <a:pPr lvl="1" eaLnBrk="1" hangingPunct="1"/>
            <a:r>
              <a:rPr lang="es-ES" sz="2200" dirty="0" smtClean="0">
                <a:ea typeface="ＭＳ Ｐゴシック" pitchFamily="-105" charset="-128"/>
              </a:rPr>
              <a:t>La latencia </a:t>
            </a:r>
            <a:r>
              <a:rPr lang="es-ES" sz="2200" dirty="0">
                <a:ea typeface="ＭＳ Ｐゴシック" pitchFamily="-105" charset="-128"/>
              </a:rPr>
              <a:t>no es un factor crítico</a:t>
            </a:r>
            <a:r>
              <a:rPr lang="es-ES" sz="2200" dirty="0" smtClean="0">
                <a:ea typeface="ＭＳ Ｐゴシック" pitchFamily="-105" charset="-128"/>
              </a:rPr>
              <a:t>.</a:t>
            </a:r>
          </a:p>
          <a:p>
            <a:pPr lvl="1" eaLnBrk="1" hangingPunct="1"/>
            <a:r>
              <a:rPr lang="es-ES" sz="2200" dirty="0" smtClean="0">
                <a:ea typeface="ＭＳ Ｐゴシック" pitchFamily="-105" charset="-128"/>
              </a:rPr>
              <a:t>Objetivo</a:t>
            </a:r>
            <a:r>
              <a:rPr lang="es-ES" sz="2200" dirty="0">
                <a:ea typeface="ＭＳ Ｐゴシック" pitchFamily="-105" charset="-128"/>
              </a:rPr>
              <a:t>: nº de trabajos por </a:t>
            </a:r>
            <a:r>
              <a:rPr lang="es-ES" sz="2200" dirty="0" smtClean="0">
                <a:ea typeface="ＭＳ Ｐゴシック" pitchFamily="-105" charset="-128"/>
              </a:rPr>
              <a:t>unidad de </a:t>
            </a:r>
            <a:r>
              <a:rPr lang="es-ES" sz="2200" dirty="0">
                <a:ea typeface="ＭＳ Ｐゴシック" pitchFamily="-105" charset="-128"/>
              </a:rPr>
              <a:t>tiempo</a:t>
            </a:r>
          </a:p>
          <a:p>
            <a:pPr eaLnBrk="1" hangingPunct="1"/>
            <a:r>
              <a:rPr lang="es-ES" sz="2200" dirty="0"/>
              <a:t>Altas prestaciones.</a:t>
            </a:r>
          </a:p>
          <a:p>
            <a:pPr lvl="1" eaLnBrk="1" hangingPunct="1"/>
            <a:r>
              <a:rPr lang="es-ES" sz="2200" dirty="0">
                <a:ea typeface="ＭＳ Ｐゴシック" pitchFamily="-105" charset="-128"/>
              </a:rPr>
              <a:t>Aplicaciones paralelas.</a:t>
            </a:r>
          </a:p>
          <a:p>
            <a:pPr lvl="1" eaLnBrk="1" hangingPunct="1"/>
            <a:r>
              <a:rPr lang="es-ES" sz="2200" dirty="0">
                <a:ea typeface="ＭＳ Ｐゴシック" pitchFamily="-105" charset="-128"/>
              </a:rPr>
              <a:t>Objetivo: reducir </a:t>
            </a:r>
            <a:r>
              <a:rPr lang="es-ES" sz="2200" dirty="0" smtClean="0">
                <a:ea typeface="ＭＳ Ｐゴシック" pitchFamily="-105" charset="-128"/>
              </a:rPr>
              <a:t>el tiempo </a:t>
            </a:r>
            <a:r>
              <a:rPr lang="es-ES" sz="2200" dirty="0">
                <a:ea typeface="ＭＳ Ｐゴシック" pitchFamily="-105" charset="-128"/>
              </a:rPr>
              <a:t>de ejecución de </a:t>
            </a:r>
            <a:r>
              <a:rPr lang="es-ES" sz="2200" dirty="0" smtClean="0">
                <a:ea typeface="ＭＳ Ｐゴシック" pitchFamily="-105" charset="-128"/>
              </a:rPr>
              <a:t>la aplicación</a:t>
            </a:r>
            <a:r>
              <a:rPr lang="es-ES" sz="2200" dirty="0">
                <a:ea typeface="ＭＳ Ｐゴシック" pitchFamily="-105" charset="-128"/>
              </a:rPr>
              <a:t>.</a:t>
            </a:r>
          </a:p>
          <a:p>
            <a:pPr eaLnBrk="1" hangingPunct="1"/>
            <a:r>
              <a:rPr lang="es-ES" sz="2200" dirty="0"/>
              <a:t>Alta disponibilidad</a:t>
            </a:r>
          </a:p>
          <a:p>
            <a:pPr lvl="1" eaLnBrk="1" hangingPunct="1"/>
            <a:r>
              <a:rPr lang="es-ES" sz="2200" dirty="0">
                <a:ea typeface="ＭＳ Ｐゴシック" pitchFamily="-105" charset="-128"/>
              </a:rPr>
              <a:t>Redundancia</a:t>
            </a:r>
          </a:p>
          <a:p>
            <a:pPr lvl="1" eaLnBrk="1" hangingPunct="1"/>
            <a:r>
              <a:rPr lang="es-ES" sz="2200" dirty="0">
                <a:ea typeface="ＭＳ Ｐゴシック" pitchFamily="-105" charset="-128"/>
              </a:rPr>
              <a:t>Facilidad de sustitución en caso de fallo.</a:t>
            </a:r>
          </a:p>
          <a:p>
            <a:pPr lvl="1" eaLnBrk="1" hangingPunct="1"/>
            <a:r>
              <a:rPr lang="es-ES" sz="2200" dirty="0">
                <a:ea typeface="ＭＳ Ｐゴシック" pitchFamily="-105" charset="-128"/>
              </a:rPr>
              <a:t>Objetivo: funcionamiento continuo.</a:t>
            </a:r>
          </a:p>
        </p:txBody>
      </p:sp>
      <p:sp>
        <p:nvSpPr>
          <p:cNvPr id="10342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11F4A3-6CD1-5145-8458-5FA34229BC40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Sin títu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1255713"/>
            <a:ext cx="2095500" cy="2797175"/>
          </a:xfrm>
          <a:prstGeom prst="rect">
            <a:avLst/>
          </a:prstGeom>
        </p:spPr>
      </p:pic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Cables y conexiones</a:t>
            </a:r>
          </a:p>
        </p:txBody>
      </p:sp>
      <p:sp>
        <p:nvSpPr>
          <p:cNvPr id="187395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099BA3-BCFF-F84C-9675-974A5D38F90E}" type="slidenum">
              <a:rPr lang="es-ES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30</a:t>
            </a:fld>
            <a:endParaRPr lang="es-ES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87396" name="Imagen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03825" y="3575050"/>
            <a:ext cx="3940175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n 6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5" y="3476625"/>
            <a:ext cx="3206750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Otros aspectos de diseño</a:t>
            </a:r>
          </a:p>
        </p:txBody>
      </p:sp>
      <p:sp>
        <p:nvSpPr>
          <p:cNvPr id="18944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7772400" cy="445611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Potencia eléctrica necesaria</a:t>
            </a:r>
          </a:p>
          <a:p>
            <a:pPr lvl="1" eaLnBrk="1" hangingPunct="1"/>
            <a:r>
              <a:rPr lang="es-ES" dirty="0" smtClean="0"/>
              <a:t>Nodos del </a:t>
            </a:r>
            <a:r>
              <a:rPr lang="es-ES" dirty="0" err="1" smtClean="0"/>
              <a:t>cluster</a:t>
            </a:r>
            <a:r>
              <a:rPr lang="es-ES" dirty="0" smtClean="0"/>
              <a:t>. </a:t>
            </a:r>
            <a:r>
              <a:rPr lang="es-ES_tradnl" dirty="0" smtClean="0"/>
              <a:t>Ej.:</a:t>
            </a:r>
            <a:r>
              <a:rPr lang="es-ES_tradnl" i="1" dirty="0" smtClean="0"/>
              <a:t> 500 W</a:t>
            </a:r>
            <a:endParaRPr lang="es-ES" dirty="0" smtClean="0"/>
          </a:p>
          <a:p>
            <a:pPr lvl="1" eaLnBrk="1" hangingPunct="1"/>
            <a:r>
              <a:rPr lang="es-ES" dirty="0" smtClean="0"/>
              <a:t>Servidores de almacenamiento. </a:t>
            </a:r>
            <a:r>
              <a:rPr lang="es-ES_tradnl" dirty="0" smtClean="0"/>
              <a:t>Ej.:</a:t>
            </a:r>
            <a:r>
              <a:rPr lang="es-ES_tradnl" i="1" dirty="0" smtClean="0"/>
              <a:t> 800 W</a:t>
            </a:r>
          </a:p>
          <a:p>
            <a:pPr lvl="1" eaLnBrk="1" hangingPunct="1"/>
            <a:r>
              <a:rPr lang="es-ES" dirty="0" smtClean="0"/>
              <a:t>Conmutadores. </a:t>
            </a:r>
            <a:r>
              <a:rPr lang="es-ES_tradnl" dirty="0" smtClean="0"/>
              <a:t>Ej.:</a:t>
            </a:r>
            <a:r>
              <a:rPr lang="es-ES_tradnl" i="1" dirty="0" smtClean="0"/>
              <a:t> 100 W</a:t>
            </a:r>
          </a:p>
          <a:p>
            <a:pPr lvl="1" eaLnBrk="1" hangingPunct="1"/>
            <a:r>
              <a:rPr lang="es-ES" dirty="0" smtClean="0"/>
              <a:t>KVM. </a:t>
            </a:r>
            <a:r>
              <a:rPr lang="es-ES_tradnl" dirty="0" smtClean="0"/>
              <a:t>Ej.:</a:t>
            </a:r>
            <a:r>
              <a:rPr lang="es-ES_tradnl" i="1" dirty="0" smtClean="0"/>
              <a:t> 40 W</a:t>
            </a:r>
          </a:p>
          <a:p>
            <a:pPr lvl="1" eaLnBrk="1" hangingPunct="1"/>
            <a:r>
              <a:rPr lang="es-ES" dirty="0" smtClean="0"/>
              <a:t>Monitor. </a:t>
            </a:r>
            <a:r>
              <a:rPr lang="es-ES_tradnl" dirty="0" smtClean="0"/>
              <a:t>Ej.:</a:t>
            </a:r>
            <a:r>
              <a:rPr lang="es-ES_tradnl" i="1" dirty="0" smtClean="0"/>
              <a:t> 40 W</a:t>
            </a:r>
            <a:endParaRPr lang="es-ES" dirty="0" smtClean="0"/>
          </a:p>
          <a:p>
            <a:pPr lvl="1" eaLnBrk="1" hangingPunct="1"/>
            <a:endParaRPr lang="es-ES_tradnl" i="1" dirty="0" smtClean="0"/>
          </a:p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Potencia necesaria en la instalación</a:t>
            </a:r>
          </a:p>
          <a:p>
            <a:pPr marL="742950" lvl="2" indent="-342900" eaLnBrk="1" hangingPunct="1"/>
            <a:r>
              <a:rPr lang="es-ES_tradnl" dirty="0" smtClean="0">
                <a:ea typeface="ＭＳ Ｐゴシック" pitchFamily="-105" charset="-128"/>
              </a:rPr>
              <a:t>Potencia </a:t>
            </a:r>
            <a:r>
              <a:rPr lang="es-ES_tradnl" dirty="0" err="1" smtClean="0">
                <a:ea typeface="ＭＳ Ｐゴシック" pitchFamily="-105" charset="-128"/>
              </a:rPr>
              <a:t>inst</a:t>
            </a:r>
            <a:r>
              <a:rPr lang="es-ES_tradnl" dirty="0" smtClean="0">
                <a:ea typeface="ＭＳ Ｐゴシック" pitchFamily="-105" charset="-128"/>
              </a:rPr>
              <a:t> = </a:t>
            </a:r>
            <a:r>
              <a:rPr lang="es-ES_tradnl" i="1" dirty="0" smtClean="0">
                <a:ea typeface="ＭＳ Ｐゴシック" pitchFamily="-105" charset="-128"/>
              </a:rPr>
              <a:t>p/</a:t>
            </a:r>
            <a:r>
              <a:rPr lang="es-ES_tradnl" i="1" dirty="0" err="1" smtClean="0">
                <a:ea typeface="ＭＳ Ｐゴシック" pitchFamily="-105" charset="-128"/>
              </a:rPr>
              <a:t>cos</a:t>
            </a:r>
            <a:r>
              <a:rPr lang="es-ES_tradnl" i="1" dirty="0" smtClean="0">
                <a:ea typeface="ＭＳ Ｐゴシック" pitchFamily="-105" charset="-128"/>
              </a:rPr>
              <a:t> φ VA. </a:t>
            </a:r>
            <a:r>
              <a:rPr lang="es-ES_tradnl" dirty="0" smtClean="0">
                <a:ea typeface="ＭＳ Ｐゴシック" pitchFamily="-105" charset="-128"/>
              </a:rPr>
              <a:t>Ej.:</a:t>
            </a:r>
            <a:r>
              <a:rPr lang="es-ES_tradnl" i="1" dirty="0" smtClean="0">
                <a:ea typeface="ＭＳ Ｐゴシック" pitchFamily="-105" charset="-128"/>
              </a:rPr>
              <a:t> 34.15KW/0.8 = 42.6 KVA</a:t>
            </a:r>
          </a:p>
          <a:p>
            <a:pPr marL="742950" lvl="2" indent="-342900" eaLnBrk="1" hangingPunct="1"/>
            <a:r>
              <a:rPr lang="es-ES_tradnl" dirty="0" smtClean="0">
                <a:ea typeface="ＭＳ Ｐゴシック" pitchFamily="-105" charset="-128"/>
              </a:rPr>
              <a:t>Potencia = V I </a:t>
            </a:r>
            <a:r>
              <a:rPr lang="es-ES_tradnl" dirty="0" smtClean="0">
                <a:ea typeface="ＭＳ Ｐゴシック" pitchFamily="-105" charset="-128"/>
                <a:sym typeface="Wingdings" pitchFamily="-105" charset="2"/>
              </a:rPr>
              <a:t> I = </a:t>
            </a:r>
            <a:r>
              <a:rPr lang="es-ES_tradnl" dirty="0" err="1" smtClean="0">
                <a:ea typeface="ＭＳ Ｐゴシック" pitchFamily="-105" charset="-128"/>
                <a:sym typeface="Wingdings" pitchFamily="-105" charset="2"/>
              </a:rPr>
              <a:t>Pot</a:t>
            </a:r>
            <a:r>
              <a:rPr lang="es-ES_tradnl" dirty="0" smtClean="0">
                <a:ea typeface="ＭＳ Ｐゴシック" pitchFamily="-105" charset="-128"/>
                <a:sym typeface="Wingdings" pitchFamily="-105" charset="2"/>
              </a:rPr>
              <a:t>/V. Ej.: @220V I=42.6/220=</a:t>
            </a:r>
            <a:r>
              <a:rPr lang="es-ES_tradnl" dirty="0" smtClean="0">
                <a:ea typeface="ＭＳ Ｐゴシック" pitchFamily="-105" charset="-128"/>
              </a:rPr>
              <a:t> 194 </a:t>
            </a:r>
            <a:r>
              <a:rPr lang="es-ES_tradnl" i="1" dirty="0" smtClean="0">
                <a:ea typeface="ＭＳ Ｐゴシック" pitchFamily="-105" charset="-128"/>
              </a:rPr>
              <a:t>A</a:t>
            </a:r>
          </a:p>
        </p:txBody>
      </p:sp>
      <p:sp>
        <p:nvSpPr>
          <p:cNvPr id="18944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5B6CEB-EEC2-7143-9563-45028760AE80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31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Otros aspectos de diseño</a:t>
            </a:r>
          </a:p>
        </p:txBody>
      </p:sp>
      <p:sp>
        <p:nvSpPr>
          <p:cNvPr id="19149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28600" y="1487488"/>
            <a:ext cx="4826000" cy="41148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Espacio necesario.</a:t>
            </a:r>
          </a:p>
          <a:p>
            <a:pPr lvl="1" eaLnBrk="1" hangingPunct="1"/>
            <a:r>
              <a:rPr lang="es-ES" smtClean="0"/>
              <a:t>Cada rack mide 100cm x 60cm = 0,6 m2</a:t>
            </a:r>
          </a:p>
          <a:p>
            <a:pPr lvl="1" eaLnBrk="1" hangingPunct="1"/>
            <a:r>
              <a:rPr lang="es-ES" smtClean="0"/>
              <a:t>Espacio para la apertura de puerta frontal y trasera (+0,36 x 2=0,72 m2)</a:t>
            </a:r>
          </a:p>
          <a:p>
            <a:pPr lvl="1" eaLnBrk="1" hangingPunct="1"/>
            <a:r>
              <a:rPr lang="es-ES" smtClean="0"/>
              <a:t>Total 1,32 m2 por rack</a:t>
            </a: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>
              <a:buFontTx/>
              <a:buNone/>
            </a:pPr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>
              <a:buFontTx/>
              <a:buNone/>
            </a:pPr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9149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A7E2CF-651F-874A-BDE3-E9DCDAAA21CE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32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91493" name="Imagen 6" descr="Captura de pantalla 2013-02-13 a la(s) 18.07.3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200150"/>
            <a:ext cx="3576638" cy="18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4" name="Imagen 7" descr="Captura de pantalla 2013-02-13 a la(s) 18.09.15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1900" y="3257550"/>
            <a:ext cx="382270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Otros aspectos de diseño</a:t>
            </a:r>
          </a:p>
        </p:txBody>
      </p:sp>
      <p:sp>
        <p:nvSpPr>
          <p:cNvPr id="19354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09600" y="1449388"/>
            <a:ext cx="7772400" cy="41148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Peso del sistema.</a:t>
            </a: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lvl="1" eaLnBrk="1" hangingPunct="1"/>
            <a:r>
              <a:rPr lang="es-ES" smtClean="0"/>
              <a:t>Más de 500Kg por rack</a:t>
            </a:r>
          </a:p>
          <a:p>
            <a:pPr lvl="1" eaLnBrk="1" hangingPunct="1"/>
            <a:r>
              <a:rPr lang="es-ES" smtClean="0">
                <a:ea typeface="ＭＳ Ｐゴシック" pitchFamily="-105" charset="-128"/>
                <a:cs typeface="ＭＳ Ｐゴシック" pitchFamily="-105" charset="-128"/>
              </a:rPr>
              <a:t>Sobrecarga edificación: aprox. 300 Kg/m2</a:t>
            </a:r>
            <a:endParaRPr lang="es-ES" smtClean="0"/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/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>
              <a:buFontTx/>
              <a:buNone/>
            </a:pPr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>
              <a:buFontTx/>
              <a:buNone/>
            </a:pPr>
            <a:endParaRPr lang="es-E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9353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F6F44EE-0D1B-B04E-BA6B-600589EBBBB4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33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1257300" y="2047875"/>
          <a:ext cx="6210300" cy="2194560"/>
        </p:xfrm>
        <a:graphic>
          <a:graphicData uri="http://schemas.openxmlformats.org/drawingml/2006/table">
            <a:tbl>
              <a:tblPr/>
              <a:tblGrid>
                <a:gridCol w="2617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4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AEAEA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Dispositivo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AEAEA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Peso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AEAEA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Cantidad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AEAEA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Total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Rack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150Kg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300Kg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Nodos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10Kg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640Kg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Almacenamiento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15Kg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30Kg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Otros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10Kg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10Kg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-105" charset="0"/>
                        <a:ea typeface="ＭＳ Ｐゴシック" pitchFamily="-105" charset="-128"/>
                        <a:cs typeface="ＭＳ Ｐゴシック" pitchFamily="-105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-105" charset="0"/>
                        <a:ea typeface="ＭＳ Ｐゴシック" pitchFamily="-105" charset="-128"/>
                        <a:cs typeface="ＭＳ Ｐゴシック" pitchFamily="-105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-105" charset="0"/>
                        <a:ea typeface="ＭＳ Ｐゴシック" pitchFamily="-105" charset="-128"/>
                        <a:cs typeface="ＭＳ Ｐゴシック" pitchFamily="-105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980Kg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Otros aspectos de diseño</a:t>
            </a:r>
          </a:p>
        </p:txBody>
      </p:sp>
      <p:sp>
        <p:nvSpPr>
          <p:cNvPr id="19558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09600" y="1449388"/>
            <a:ext cx="7772400" cy="41148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Evacuación 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del calor generado.</a:t>
            </a:r>
          </a:p>
          <a:p>
            <a:pPr lvl="1"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Necesidad de ventilación forzada </a:t>
            </a:r>
            <a:r>
              <a:rPr lang="es-ES_tradnl" dirty="0" err="1" smtClean="0">
                <a:ea typeface="ＭＳ Ｐゴシック" pitchFamily="-105" charset="-128"/>
                <a:cs typeface="ＭＳ Ｐゴシック" pitchFamily="-105" charset="-128"/>
                <a:sym typeface="Wingdings" pitchFamily="-105" charset="2"/>
              </a:rPr>
              <a:t></a:t>
            </a:r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  <a:sym typeface="Wingdings" pitchFamily="-105" charset="2"/>
              </a:rPr>
              <a:t> ruido</a:t>
            </a:r>
          </a:p>
          <a:p>
            <a:pPr lvl="1" eaLnBrk="1" hangingPunct="1"/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  <a:sym typeface="Wingdings" pitchFamily="-105" charset="2"/>
              </a:rPr>
              <a:t>Necesidad de equipos de refrigeración</a:t>
            </a:r>
          </a:p>
          <a:p>
            <a:pPr lvl="1" eaLnBrk="1" hangingPunct="1"/>
            <a:r>
              <a:rPr lang="es-ES_tradnl" dirty="0" smtClean="0">
                <a:ea typeface="ＭＳ Ｐゴシック" pitchFamily="-105" charset="-128"/>
                <a:cs typeface="ＭＳ Ｐゴシック" pitchFamily="-105" charset="-128"/>
                <a:sym typeface="Wingdings" pitchFamily="-105" charset="2"/>
              </a:rPr>
              <a:t>… que también aumentarán la factura eléctrica.</a:t>
            </a: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>
              <a:buFontTx/>
              <a:buNone/>
            </a:pP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9558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5B50C8-117D-4945-A1D9-4069A10B432C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34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Eficiencia Energética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35</a:t>
            </a:fld>
            <a:endParaRPr lang="es-E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449388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El consumo energético de los centros de datos es enorme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Los data centers de Google utilizan una energía equivalente al doble de la consumida por San Francisco</a:t>
            </a:r>
          </a:p>
          <a:p>
            <a:pPr lvl="2" fontAlgn="auto">
              <a:spcAft>
                <a:spcPts val="0"/>
              </a:spcAft>
            </a:pPr>
            <a:r>
              <a:rPr lang="en-US" sz="2400" dirty="0">
                <a:ea typeface="ＭＳ Ｐゴシック" pitchFamily="-105" charset="-128"/>
                <a:cs typeface="ＭＳ Ｐゴシック" pitchFamily="-105" charset="-128"/>
              </a:rPr>
              <a:t>15.5 </a:t>
            </a:r>
            <a:r>
              <a:rPr lang="en-US" sz="2400" dirty="0" smtClean="0">
                <a:ea typeface="ＭＳ Ｐゴシック" pitchFamily="-105" charset="-128"/>
                <a:cs typeface="ＭＳ Ｐゴシック" pitchFamily="-105" charset="-128"/>
              </a:rPr>
              <a:t>TW/h </a:t>
            </a:r>
            <a:r>
              <a:rPr lang="en-US" sz="2400" dirty="0">
                <a:ea typeface="ＭＳ Ｐゴシック" pitchFamily="-105" charset="-128"/>
                <a:cs typeface="ＭＳ Ｐゴシック" pitchFamily="-105" charset="-128"/>
              </a:rPr>
              <a:t>(2020)</a:t>
            </a:r>
            <a:endParaRPr lang="es-ES" sz="2400" dirty="0">
              <a:ea typeface="ＭＳ Ｐゴシック" pitchFamily="-105" charset="-128"/>
              <a:cs typeface="ＭＳ Ｐゴシック" pitchFamily="-105" charset="-128"/>
            </a:endParaRPr>
          </a:p>
          <a:p>
            <a:pPr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PUE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Medida de eficiencia energética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Potencia utilizada / Potencia equipos informáticos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El valor 1 es ideal 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  <a:sym typeface="Wingdings" panose="05000000000000000000" pitchFamily="2" charset="2"/>
              </a:rPr>
              <a:t> Toda la energía se gasta para su propósito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  <a:sym typeface="Wingdings" panose="05000000000000000000" pitchFamily="2" charset="2"/>
              </a:rPr>
              <a:t>Perdidas: Distribución energía, refrigeración, etc. </a:t>
            </a: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  <a:p>
            <a:pPr lvl="1" fontAlgn="auto">
              <a:spcAft>
                <a:spcPts val="0"/>
              </a:spcAft>
            </a:pP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  <a:p>
            <a:pPr fontAlgn="auto">
              <a:spcAft>
                <a:spcPts val="0"/>
              </a:spcAft>
              <a:buFontTx/>
              <a:buNone/>
            </a:pP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5534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Eficiencia Energética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36</a:t>
            </a:fld>
            <a:endParaRPr lang="es-ES"/>
          </a:p>
        </p:txBody>
      </p:sp>
      <p:pic>
        <p:nvPicPr>
          <p:cNvPr id="4" name="Picture 2" descr="Ecuación del P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" y="1479294"/>
            <a:ext cx="6657178" cy="34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196662" y="5511444"/>
            <a:ext cx="694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/>
                </a:solidFill>
              </a:rPr>
              <a:t>https://www.google.com/about/datacenters/efficiency/</a:t>
            </a:r>
          </a:p>
        </p:txBody>
      </p:sp>
    </p:spTree>
    <p:extLst>
      <p:ext uri="{BB962C8B-B14F-4D97-AF65-F5344CB8AC3E}">
        <p14:creationId xmlns:p14="http://schemas.microsoft.com/office/powerpoint/2010/main" val="1646575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37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80" y="1892968"/>
            <a:ext cx="6957440" cy="307431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94117" y="5085347"/>
            <a:ext cx="655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Evolución PUE para los centros de datos de Google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2774"/>
          </a:xfrm>
        </p:spPr>
        <p:txBody>
          <a:bodyPr/>
          <a:lstStyle/>
          <a:p>
            <a:r>
              <a:rPr lang="es-ES" dirty="0" smtClean="0"/>
              <a:t>Eficiencia Energética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295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571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Altas 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prestaciones (ver transparencias MN4)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>
              <a:buFontTx/>
              <a:buNone/>
            </a:pP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571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37FADD-69EA-E440-AEEE-79885F481923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38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15717" name="Picture 1029" descr="hpcclus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5" y="2211388"/>
            <a:ext cx="6350000" cy="356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114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Bibliografia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39</a:t>
            </a:fld>
            <a:endParaRPr lang="es-E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449388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a typeface="ＭＳ Ｐゴシック" pitchFamily="-105" charset="-128"/>
                <a:cs typeface="ＭＳ Ｐゴシック" pitchFamily="-105" charset="-128"/>
              </a:rPr>
              <a:t>B. Schroeder and G. A. Gibson. Disk failures in the real world: What does an MTTF of 1,000,000 hours mean to you? In 5th USENIX FAST Conference, </a:t>
            </a:r>
            <a:r>
              <a:rPr lang="en-US" sz="2000" dirty="0" smtClean="0">
                <a:ea typeface="ＭＳ Ｐゴシック" pitchFamily="-105" charset="-128"/>
                <a:cs typeface="ＭＳ Ｐゴシック" pitchFamily="-105" charset="-128"/>
              </a:rPr>
              <a:t>2007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lang="es-ES" sz="2000" dirty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  <a:hlinkClick r:id="rId2"/>
              </a:rPr>
              <a:t>https://www.google.com/about/datacenters/efficiency</a:t>
            </a:r>
            <a:r>
              <a:rPr lang="es-ES" sz="200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  <a:hlinkClick r:id="rId2"/>
              </a:rPr>
              <a:t>/</a:t>
            </a:r>
            <a:endParaRPr lang="es-ES" sz="2000" dirty="0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lang="es-ES" sz="2000" dirty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  <a:hlinkClick r:id="rId3"/>
              </a:rPr>
              <a:t>https://www.google.com/intl/es/about/datacenters/discover</a:t>
            </a:r>
            <a:r>
              <a:rPr lang="es-ES" sz="2000" dirty="0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  <a:hlinkClick r:id="rId3"/>
              </a:rPr>
              <a:t>/</a:t>
            </a:r>
            <a:endParaRPr lang="es-ES" sz="2000" dirty="0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The Energy Efficiency Potential of Cloud-Based Software: A U.S. Case Study Lawrence Berkeley National Laboratory June, 2013 </a:t>
            </a:r>
            <a:endParaRPr lang="es-ES" sz="2000" dirty="0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s-ES" sz="2000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s-ES" sz="2000" dirty="0" smtClean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endParaRPr lang="es-ES" sz="2000" dirty="0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fontAlgn="auto">
              <a:spcAft>
                <a:spcPts val="0"/>
              </a:spcAft>
            </a:pPr>
            <a:endParaRPr lang="en-US" dirty="0" smtClean="0">
              <a:ea typeface="ＭＳ Ｐゴシック" pitchFamily="-105" charset="-128"/>
              <a:cs typeface="ＭＳ Ｐゴシック" pitchFamily="-105" charset="-128"/>
            </a:endParaRPr>
          </a:p>
          <a:p>
            <a:pPr fontAlgn="auto">
              <a:spcAft>
                <a:spcPts val="0"/>
              </a:spcAft>
            </a:pPr>
            <a:endParaRPr lang="en-US" dirty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108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547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s-ES" sz="2200" dirty="0" smtClean="0">
                <a:ea typeface="ＭＳ Ｐゴシック" pitchFamily="-105" charset="-128"/>
                <a:cs typeface="ＭＳ Ｐゴシック" pitchFamily="-105" charset="-128"/>
              </a:rPr>
              <a:t>Tipos de nodos en un </a:t>
            </a:r>
            <a:r>
              <a:rPr lang="es-ES_tradnl" sz="2200" dirty="0" smtClean="0">
                <a:ea typeface="ＭＳ Ｐゴシック" pitchFamily="-105" charset="-128"/>
                <a:cs typeface="ＭＳ Ｐゴシック" pitchFamily="-105" charset="-128"/>
              </a:rPr>
              <a:t>clúster</a:t>
            </a:r>
            <a:r>
              <a:rPr lang="es-ES" sz="2200" dirty="0" smtClean="0">
                <a:ea typeface="ＭＳ Ｐゴシック" pitchFamily="-105" charset="-128"/>
                <a:cs typeface="ＭＳ Ｐゴシック" pitchFamily="-105" charset="-128"/>
              </a:rPr>
              <a:t>:</a:t>
            </a:r>
          </a:p>
          <a:p>
            <a:pPr lvl="1" eaLnBrk="1" hangingPunct="1"/>
            <a:r>
              <a:rPr lang="es-ES" sz="2000" dirty="0" err="1" smtClean="0"/>
              <a:t>Master</a:t>
            </a:r>
            <a:r>
              <a:rPr lang="es-ES" sz="2000" dirty="0" smtClean="0"/>
              <a:t> </a:t>
            </a:r>
            <a:r>
              <a:rPr lang="es-ES" sz="2000" dirty="0" err="1" smtClean="0"/>
              <a:t>nodes</a:t>
            </a:r>
            <a:r>
              <a:rPr lang="es-ES" sz="2000" dirty="0" smtClean="0"/>
              <a:t>: </a:t>
            </a:r>
          </a:p>
          <a:p>
            <a:pPr lvl="2" eaLnBrk="1" hangingPunct="1"/>
            <a:r>
              <a:rPr lang="es-ES" sz="1800" dirty="0" smtClean="0">
                <a:ea typeface="ＭＳ Ｐゴシック" pitchFamily="-105" charset="-128"/>
              </a:rPr>
              <a:t>Acceso de usuarios, planificación de trabajos, almacenamiento local/global</a:t>
            </a:r>
          </a:p>
          <a:p>
            <a:pPr lvl="1" eaLnBrk="1" hangingPunct="1"/>
            <a:r>
              <a:rPr lang="es-ES" sz="2000" dirty="0" smtClean="0"/>
              <a:t>Compute </a:t>
            </a:r>
            <a:r>
              <a:rPr lang="es-ES" sz="2000" dirty="0" err="1" smtClean="0"/>
              <a:t>slice</a:t>
            </a:r>
            <a:endParaRPr lang="es-ES" sz="2000" dirty="0" smtClean="0"/>
          </a:p>
          <a:p>
            <a:pPr lvl="2" eaLnBrk="1" hangingPunct="1"/>
            <a:r>
              <a:rPr lang="es-ES" sz="1800" dirty="0" smtClean="0">
                <a:ea typeface="ＭＳ Ｐゴシック" pitchFamily="-105" charset="-128"/>
              </a:rPr>
              <a:t>Computación</a:t>
            </a:r>
          </a:p>
          <a:p>
            <a:pPr lvl="1" eaLnBrk="1" hangingPunct="1"/>
            <a:r>
              <a:rPr lang="es-ES" sz="2000" dirty="0" err="1" smtClean="0"/>
              <a:t>Administrative</a:t>
            </a:r>
            <a:r>
              <a:rPr lang="es-ES" sz="2000" dirty="0" smtClean="0"/>
              <a:t> </a:t>
            </a:r>
            <a:r>
              <a:rPr lang="es-ES" sz="2000" dirty="0" err="1" smtClean="0"/>
              <a:t>node</a:t>
            </a:r>
            <a:endParaRPr lang="es-ES" sz="2000" dirty="0" smtClean="0"/>
          </a:p>
          <a:p>
            <a:pPr lvl="2" eaLnBrk="1" hangingPunct="1"/>
            <a:r>
              <a:rPr lang="es-ES" sz="1800" dirty="0" smtClean="0">
                <a:ea typeface="ＭＳ Ｐゴシック" pitchFamily="-105" charset="-128"/>
              </a:rPr>
              <a:t>Monitorización de recursos</a:t>
            </a:r>
          </a:p>
          <a:p>
            <a:pPr lvl="1" eaLnBrk="1" hangingPunct="1"/>
            <a:r>
              <a:rPr lang="es-ES" sz="2000" dirty="0" err="1" smtClean="0"/>
              <a:t>Infrastructure</a:t>
            </a:r>
            <a:r>
              <a:rPr lang="es-ES" sz="2000" dirty="0" smtClean="0"/>
              <a:t> </a:t>
            </a:r>
            <a:r>
              <a:rPr lang="es-ES" sz="2000" dirty="0" err="1" smtClean="0"/>
              <a:t>node</a:t>
            </a:r>
            <a:endParaRPr lang="es-ES" sz="2000" dirty="0" smtClean="0"/>
          </a:p>
          <a:p>
            <a:pPr lvl="2" eaLnBrk="1" hangingPunct="1"/>
            <a:r>
              <a:rPr lang="es-ES" sz="1800" dirty="0" smtClean="0">
                <a:ea typeface="ＭＳ Ｐゴシック" pitchFamily="-105" charset="-128"/>
              </a:rPr>
              <a:t>Servicios esenciales, equilibrado de carga, planificación de tareas</a:t>
            </a:r>
          </a:p>
          <a:p>
            <a:pPr lvl="1" eaLnBrk="1" hangingPunct="1"/>
            <a:r>
              <a:rPr lang="es-ES" sz="2000" dirty="0" err="1" smtClean="0"/>
              <a:t>File</a:t>
            </a:r>
            <a:r>
              <a:rPr lang="es-ES" sz="2000" dirty="0" smtClean="0"/>
              <a:t> server I/O </a:t>
            </a:r>
            <a:r>
              <a:rPr lang="es-ES" sz="2000" dirty="0" err="1" smtClean="0"/>
              <a:t>node</a:t>
            </a:r>
            <a:endParaRPr lang="es-ES" sz="2000" dirty="0" smtClean="0"/>
          </a:p>
          <a:p>
            <a:pPr lvl="2" eaLnBrk="1" hangingPunct="1"/>
            <a:r>
              <a:rPr lang="es-ES" sz="1800" dirty="0" smtClean="0">
                <a:ea typeface="ＭＳ Ｐゴシック" pitchFamily="-105" charset="-128"/>
              </a:rPr>
              <a:t>Almacenamiento</a:t>
            </a:r>
            <a:endParaRPr lang="es-ES" sz="1800" dirty="0">
              <a:ea typeface="ＭＳ Ｐゴシック" pitchFamily="-105" charset="-128"/>
            </a:endParaRPr>
          </a:p>
        </p:txBody>
      </p:sp>
      <p:sp>
        <p:nvSpPr>
          <p:cNvPr id="105474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6F08B0-6AB8-3443-B99A-A96B73349B65}" type="slidenum">
              <a:rPr lang="es-ES" smtClean="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4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752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Redes:</a:t>
            </a:r>
          </a:p>
          <a:p>
            <a:pPr lvl="1" eaLnBrk="1" hangingPunct="1"/>
            <a:r>
              <a:rPr lang="es-ES" dirty="0"/>
              <a:t>Gestión y </a:t>
            </a:r>
            <a:r>
              <a:rPr lang="es-ES" dirty="0" smtClean="0"/>
              <a:t>control</a:t>
            </a:r>
          </a:p>
          <a:p>
            <a:pPr lvl="2"/>
            <a:r>
              <a:rPr lang="es-ES" dirty="0" smtClean="0"/>
              <a:t>Alta fiabilidad</a:t>
            </a:r>
            <a:endParaRPr lang="es-ES" dirty="0"/>
          </a:p>
          <a:p>
            <a:pPr lvl="1" eaLnBrk="1" hangingPunct="1"/>
            <a:r>
              <a:rPr lang="es-ES" dirty="0" smtClean="0"/>
              <a:t>Datos</a:t>
            </a:r>
          </a:p>
          <a:p>
            <a:pPr lvl="2"/>
            <a:r>
              <a:rPr lang="es-ES" dirty="0" smtClean="0"/>
              <a:t>Acceso a almacenamiento (discos duros)</a:t>
            </a:r>
          </a:p>
          <a:p>
            <a:pPr lvl="2"/>
            <a:r>
              <a:rPr lang="es-ES" dirty="0" smtClean="0"/>
              <a:t>Ancho de banda</a:t>
            </a:r>
            <a:endParaRPr lang="es-ES" dirty="0"/>
          </a:p>
          <a:p>
            <a:pPr lvl="1" eaLnBrk="1" hangingPunct="1"/>
            <a:r>
              <a:rPr lang="es-ES" dirty="0"/>
              <a:t>Altas </a:t>
            </a:r>
            <a:r>
              <a:rPr lang="es-ES" dirty="0" smtClean="0"/>
              <a:t>prestaciones</a:t>
            </a:r>
          </a:p>
          <a:p>
            <a:pPr lvl="2"/>
            <a:r>
              <a:rPr lang="es-ES" dirty="0" smtClean="0"/>
              <a:t>Comunicaciones entre aplicaciones</a:t>
            </a:r>
          </a:p>
          <a:p>
            <a:pPr lvl="2"/>
            <a:r>
              <a:rPr lang="es-ES" dirty="0" smtClean="0"/>
              <a:t>Latencia y ancho de banda</a:t>
            </a:r>
          </a:p>
          <a:p>
            <a:pPr lvl="2"/>
            <a:endParaRPr lang="es-ES" dirty="0"/>
          </a:p>
          <a:p>
            <a:pPr eaLnBrk="1" hangingPunct="1"/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7522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173969-EC58-564B-8EA4-536FC655EEF6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5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957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Alta productividad:</a:t>
            </a:r>
          </a:p>
          <a:p>
            <a:pPr lvl="1" eaLnBrk="1" hangingPunct="1"/>
            <a:r>
              <a:rPr lang="es-ES_tradnl" dirty="0"/>
              <a:t>clúster</a:t>
            </a:r>
            <a:r>
              <a:rPr lang="es-ES" dirty="0"/>
              <a:t> simple (</a:t>
            </a:r>
            <a:r>
              <a:rPr lang="es-ES" i="1" dirty="0"/>
              <a:t>carpet</a:t>
            </a:r>
            <a:r>
              <a:rPr lang="es-ES" dirty="0"/>
              <a:t>)</a:t>
            </a:r>
          </a:p>
        </p:txBody>
      </p:sp>
      <p:sp>
        <p:nvSpPr>
          <p:cNvPr id="109570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A588B7-1802-0947-92C0-181252EDC4E2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6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9573" name="AutoShape 6" descr="getfile?item=MGRyaTUvc2VnYzQxL3RpL21naHBhYTM2NDhyMzFwZ2NqLnNwaTNmZzQwMC8-"/>
          <p:cNvSpPr>
            <a:spLocks noChangeAspect="1" noChangeArrowheads="1"/>
          </p:cNvSpPr>
          <p:nvPr/>
        </p:nvSpPr>
        <p:spPr bwMode="auto">
          <a:xfrm>
            <a:off x="2190750" y="2500313"/>
            <a:ext cx="47625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9574" name="AutoShape 8" descr="getfile?item=MGRyaTUvc2VnYzQxL3RpL21naHBhYTM2NDhyMzFwZ2NqLnNwaTNmZzQwMC8-"/>
          <p:cNvSpPr>
            <a:spLocks noChangeAspect="1" noChangeArrowheads="1"/>
          </p:cNvSpPr>
          <p:nvPr/>
        </p:nvSpPr>
        <p:spPr bwMode="auto">
          <a:xfrm>
            <a:off x="2190750" y="2500313"/>
            <a:ext cx="47625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09575" name="Picture 9" descr="carp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0" y="3082925"/>
            <a:ext cx="6350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162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>
                <a:ea typeface="ＭＳ Ｐゴシック" pitchFamily="-105" charset="-128"/>
                <a:cs typeface="ＭＳ Ｐゴシック" pitchFamily="-105" charset="-128"/>
              </a:rPr>
              <a:t>Alta productividad:</a:t>
            </a:r>
          </a:p>
          <a:p>
            <a:pPr lvl="1" eaLnBrk="1" hangingPunct="1"/>
            <a:r>
              <a:rPr lang="es-ES"/>
              <a:t>Granja</a:t>
            </a:r>
          </a:p>
          <a:p>
            <a:pPr eaLnBrk="1" hangingPunct="1"/>
            <a:endParaRPr lang="es-ES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1618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AB20B3-4272-4343-AE3C-D8B3F8152933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7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11621" name="Picture 1029" descr="granj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08275"/>
            <a:ext cx="4214813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22" name="Picture 1030" descr="granja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3300413"/>
            <a:ext cx="47625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366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Alta disponibilidad:</a:t>
            </a:r>
          </a:p>
          <a:p>
            <a:pPr lvl="1" eaLnBrk="1" hangingPunct="1"/>
            <a:r>
              <a:rPr lang="es-ES" dirty="0"/>
              <a:t>Web server</a:t>
            </a:r>
          </a:p>
          <a:p>
            <a:pPr eaLnBrk="1" hangingPunct="1">
              <a:buFontTx/>
              <a:buNone/>
            </a:pP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3666" name="Marcador de número de diapositiva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B66D68-0E7B-6447-913C-2C3362861977}" type="slidenum">
              <a:rPr lang="es-ES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rPr>
              <a:pPr/>
              <a:t>8</a:t>
            </a:fld>
            <a:endParaRPr lang="es-ES">
              <a:latin typeface="Times New Roman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13669" name="Picture 5" descr="webser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2790825"/>
            <a:ext cx="3717925" cy="288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0" name="Picture 6" descr="webserver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98925" y="3076575"/>
            <a:ext cx="471805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Tipos de clúster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07237-7B07-664A-88AE-4F0D21EA58CB}" type="slidenum">
              <a:rPr lang="es-ES" smtClean="0"/>
              <a:pPr>
                <a:defRPr/>
              </a:pPr>
              <a:t>9</a:t>
            </a:fld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2723812" y="2871597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Times New Roman" pitchFamily="-108" charset="0"/>
                <a:ea typeface="ＭＳ Ｐゴシック" charset="-128"/>
                <a:cs typeface="ＭＳ Ｐゴシック" charset="-128"/>
              </a:rPr>
              <a:t>x = (n – y) * 100/n</a:t>
            </a:r>
            <a:endParaRPr lang="en-US" dirty="0">
              <a:solidFill>
                <a:schemeClr val="tx1"/>
              </a:solidFill>
              <a:latin typeface="Times New Roman" pitchFamily="-108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98500" y="1665288"/>
            <a:ext cx="8132763" cy="4475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Alta disponibilidad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Lo ideal sería 24/7 (100%)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Para medir la disponibilidad</a:t>
            </a:r>
          </a:p>
          <a:p>
            <a:pPr lvl="1" fontAlgn="auto">
              <a:spcAft>
                <a:spcPts val="0"/>
              </a:spcAft>
            </a:pPr>
            <a:endParaRPr lang="es-ES" dirty="0">
              <a:ea typeface="ＭＳ Ｐゴシック" pitchFamily="-105" charset="-128"/>
              <a:cs typeface="ＭＳ Ｐゴシック" pitchFamily="-105" charset="-128"/>
            </a:endParaRPr>
          </a:p>
          <a:p>
            <a:pPr lvl="1" fontAlgn="auto">
              <a:spcAft>
                <a:spcPts val="0"/>
              </a:spcAft>
            </a:pPr>
            <a:r>
              <a:rPr lang="es-ES" dirty="0">
                <a:ea typeface="ＭＳ Ｐゴシック" pitchFamily="-105" charset="-128"/>
                <a:cs typeface="ＭＳ Ｐゴシック" pitchFamily="-105" charset="-128"/>
              </a:rPr>
              <a:t>n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 = el tiempo total 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y = tiempo que mi sistema no esta disponible</a:t>
            </a:r>
          </a:p>
          <a:p>
            <a:pPr lvl="1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</a:rPr>
              <a:t>x = disponibilidad</a:t>
            </a:r>
            <a:r>
              <a:rPr lang="es-ES" dirty="0" smtClean="0">
                <a:ea typeface="ＭＳ Ｐゴシック" pitchFamily="-105" charset="-128"/>
                <a:cs typeface="ＭＳ Ｐゴシック" pitchFamily="-105" charset="-128"/>
                <a:sym typeface="Wingdings" panose="05000000000000000000" pitchFamily="2" charset="2"/>
              </a:rPr>
              <a:t> el objetivo es llegar a muchos 9’s</a:t>
            </a:r>
          </a:p>
          <a:p>
            <a:pPr lvl="2" fontAlgn="auto">
              <a:spcAft>
                <a:spcPts val="0"/>
              </a:spcAft>
            </a:pPr>
            <a:r>
              <a:rPr lang="es-ES" dirty="0" smtClean="0">
                <a:ea typeface="ＭＳ Ｐゴシック" pitchFamily="-105" charset="-128"/>
                <a:cs typeface="ＭＳ Ｐゴシック" pitchFamily="-105" charset="-128"/>
                <a:sym typeface="Wingdings" panose="05000000000000000000" pitchFamily="2" charset="2"/>
              </a:rPr>
              <a:t>99.999%  5 nueves</a:t>
            </a:r>
            <a:endParaRPr lang="es-ES" dirty="0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72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42288</TotalTime>
  <Words>1929</Words>
  <Application>Microsoft Office PowerPoint</Application>
  <PresentationFormat>Presentación en pantalla (4:3)</PresentationFormat>
  <Paragraphs>387</Paragraphs>
  <Slides>39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Monotype Sorts</vt:lpstr>
      <vt:lpstr>Tahoma</vt:lpstr>
      <vt:lpstr>Times New Roman</vt:lpstr>
      <vt:lpstr>Wingdings</vt:lpstr>
      <vt:lpstr>Office Theme</vt:lpstr>
      <vt:lpstr>Configuración y Optimización de Sistemas de Cómputo </vt:lpstr>
      <vt:lpstr>Infraestructura del Sistema</vt:lpstr>
      <vt:lpstr>Tipos de clúster</vt:lpstr>
      <vt:lpstr>Tipos de clúster</vt:lpstr>
      <vt:lpstr>Tipos de clúster</vt:lpstr>
      <vt:lpstr>Tipos de clúster</vt:lpstr>
      <vt:lpstr>Tipos de clúster</vt:lpstr>
      <vt:lpstr>Tipos de clúster</vt:lpstr>
      <vt:lpstr>Tipos de clúster</vt:lpstr>
      <vt:lpstr>Tipos de clúster</vt:lpstr>
      <vt:lpstr>Tipos de clúster</vt:lpstr>
      <vt:lpstr>Tipos de clúster</vt:lpstr>
      <vt:lpstr>Tipos de clúster</vt:lpstr>
      <vt:lpstr>Aspectos de diseño de un clúster </vt:lpstr>
      <vt:lpstr>Aspectos de diseño de un clúster </vt:lpstr>
      <vt:lpstr>Aspectos de diseño de un clúster </vt:lpstr>
      <vt:lpstr>Aspectos de diseño de un clúster </vt:lpstr>
      <vt:lpstr>Hardware del clúster</vt:lpstr>
      <vt:lpstr>Hardware del clúster</vt:lpstr>
      <vt:lpstr>Hardware del clúster</vt:lpstr>
      <vt:lpstr>Teclado y monitor, conmutador KVM </vt:lpstr>
      <vt:lpstr>Unidad de distribución de potencia PDU</vt:lpstr>
      <vt:lpstr>Sistema de Alimentacion Ininterrumpida</vt:lpstr>
      <vt:lpstr>Sistema de Alimentacion Ininterrumpida</vt:lpstr>
      <vt:lpstr>Sistema de Alimentacion Ininterrumpida</vt:lpstr>
      <vt:lpstr>Sistema de Alimentacion Ininterrumpida</vt:lpstr>
      <vt:lpstr>Sistema de Alimentacion Ininterrumpida</vt:lpstr>
      <vt:lpstr>Cables y conexiones</vt:lpstr>
      <vt:lpstr>Cables y conexiones</vt:lpstr>
      <vt:lpstr>Cables y conexiones</vt:lpstr>
      <vt:lpstr>Otros aspectos de diseño</vt:lpstr>
      <vt:lpstr>Otros aspectos de diseño</vt:lpstr>
      <vt:lpstr>Otros aspectos de diseño</vt:lpstr>
      <vt:lpstr>Otros aspectos de diseño</vt:lpstr>
      <vt:lpstr>Eficiencia Energética</vt:lpstr>
      <vt:lpstr>Eficiencia Energética</vt:lpstr>
      <vt:lpstr>Eficiencia Energética</vt:lpstr>
      <vt:lpstr>Tipos de clúster</vt:lpstr>
      <vt:lpstr>Bibliografia</vt:lpstr>
    </vt:vector>
  </TitlesOfParts>
  <Company>DISCA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Asignatura CAC PC - Master MIC</dc:title>
  <dc:creator>Pedro López</dc:creator>
  <cp:lastModifiedBy>Carles Hernandez Luz</cp:lastModifiedBy>
  <cp:revision>765</cp:revision>
  <cp:lastPrinted>2015-09-22T07:41:48Z</cp:lastPrinted>
  <dcterms:created xsi:type="dcterms:W3CDTF">2014-03-20T08:41:10Z</dcterms:created>
  <dcterms:modified xsi:type="dcterms:W3CDTF">2022-09-27T13:38:19Z</dcterms:modified>
</cp:coreProperties>
</file>